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61" r:id="rId3"/>
    <p:sldId id="265" r:id="rId4"/>
    <p:sldId id="257" r:id="rId5"/>
    <p:sldId id="266" r:id="rId6"/>
    <p:sldId id="305" r:id="rId7"/>
    <p:sldId id="291" r:id="rId8"/>
    <p:sldId id="295" r:id="rId9"/>
    <p:sldId id="306" r:id="rId10"/>
    <p:sldId id="283" r:id="rId11"/>
    <p:sldId id="293" r:id="rId12"/>
    <p:sldId id="310" r:id="rId13"/>
    <p:sldId id="312" r:id="rId14"/>
    <p:sldId id="282" r:id="rId15"/>
    <p:sldId id="313" r:id="rId16"/>
    <p:sldId id="314" r:id="rId17"/>
    <p:sldId id="281" r:id="rId18"/>
    <p:sldId id="301" r:id="rId19"/>
    <p:sldId id="324" r:id="rId20"/>
    <p:sldId id="272" r:id="rId21"/>
    <p:sldId id="300" r:id="rId22"/>
    <p:sldId id="270" r:id="rId23"/>
    <p:sldId id="271" r:id="rId24"/>
    <p:sldId id="297" r:id="rId25"/>
    <p:sldId id="315" r:id="rId26"/>
    <p:sldId id="316" r:id="rId27"/>
    <p:sldId id="284" r:id="rId28"/>
    <p:sldId id="307" r:id="rId29"/>
    <p:sldId id="302" r:id="rId30"/>
    <p:sldId id="287" r:id="rId31"/>
    <p:sldId id="303" r:id="rId32"/>
    <p:sldId id="317" r:id="rId33"/>
    <p:sldId id="288" r:id="rId34"/>
    <p:sldId id="318" r:id="rId35"/>
    <p:sldId id="319" r:id="rId36"/>
    <p:sldId id="267" r:id="rId37"/>
    <p:sldId id="268" r:id="rId38"/>
    <p:sldId id="294" r:id="rId39"/>
    <p:sldId id="290" r:id="rId40"/>
    <p:sldId id="320" r:id="rId41"/>
    <p:sldId id="276" r:id="rId42"/>
    <p:sldId id="296" r:id="rId43"/>
    <p:sldId id="304" r:id="rId44"/>
    <p:sldId id="308" r:id="rId45"/>
    <p:sldId id="289" r:id="rId46"/>
    <p:sldId id="311" r:id="rId47"/>
    <p:sldId id="280" r:id="rId48"/>
    <p:sldId id="309" r:id="rId49"/>
    <p:sldId id="279" r:id="rId50"/>
    <p:sldId id="299" r:id="rId51"/>
    <p:sldId id="292" r:id="rId52"/>
    <p:sldId id="321" r:id="rId53"/>
    <p:sldId id="285" r:id="rId54"/>
    <p:sldId id="277" r:id="rId55"/>
    <p:sldId id="286" r:id="rId56"/>
    <p:sldId id="278" r:id="rId57"/>
    <p:sldId id="322" r:id="rId58"/>
    <p:sldId id="269" r:id="rId59"/>
    <p:sldId id="323" r:id="rId60"/>
    <p:sldId id="273" r:id="rId61"/>
    <p:sldId id="275" r:id="rId62"/>
    <p:sldId id="262" r:id="rId63"/>
    <p:sldId id="264" r:id="rId64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0C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7387" autoAdjust="0"/>
  </p:normalViewPr>
  <p:slideViewPr>
    <p:cSldViewPr snapToGrid="0">
      <p:cViewPr varScale="1">
        <p:scale>
          <a:sx n="69" d="100"/>
          <a:sy n="69" d="100"/>
        </p:scale>
        <p:origin x="72" y="750"/>
      </p:cViewPr>
      <p:guideLst/>
    </p:cSldViewPr>
  </p:slideViewPr>
  <p:notesTextViewPr>
    <p:cViewPr>
      <p:scale>
        <a:sx n="1" d="1"/>
        <a:sy n="1" d="1"/>
      </p:scale>
      <p:origin x="0" y="-1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CA532-531A-4C3A-B8BB-C6AC87D874BB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FBFE56-CD31-4B00-9B2E-EA8B5909C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25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https://devblogs.microsoft.com/dotnet/announcing-open-source-c-standardization-standards/</a:t>
            </a:r>
          </a:p>
          <a:p>
            <a:r>
              <a:rPr lang="en-US" dirty="0"/>
              <a:t>https://devblogs.microsoft.com/dotnet/string-interpolation-in-c-10-and-net-6/</a:t>
            </a:r>
          </a:p>
          <a:p>
            <a:r>
              <a:rPr lang="en-US" dirty="0"/>
              <a:t>https://devblogs.microsoft.com/dotnet/preview-features-in-net-6-generic-math/#static-abstracts-in-interfaces</a:t>
            </a:r>
          </a:p>
          <a:p>
            <a:r>
              <a:rPr lang="en-US" dirty="0"/>
              <a:t>https://devblogs.microsoft.com/dotnet/announcing-net-6-release-candidate-2/#c-10</a:t>
            </a:r>
          </a:p>
          <a:p>
            <a:r>
              <a:rPr lang="en-US" dirty="0"/>
              <a:t>https://devblogs.microsoft.com/dotnet/welcome-to-csharp-10/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93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Crossgen2 – cross-compilation across operating systems and architectures – single build machine to generate native code for all targets</a:t>
            </a:r>
          </a:p>
          <a:p>
            <a:r>
              <a:rPr lang="en-US" dirty="0"/>
              <a:t>https://devblogs.microsoft.com/dotnet/conversation-about-crossgen2/</a:t>
            </a:r>
          </a:p>
          <a:p>
            <a:r>
              <a:rPr lang="en-US" dirty="0"/>
              <a:t>https://devblogs.microsoft.com/dotnet/announcing-net-6-preview-4/#built-in-sdk-version-checking</a:t>
            </a:r>
          </a:p>
          <a:p>
            <a:r>
              <a:rPr lang="en-US" dirty="0"/>
              <a:t>https://devblogs.microsoft.com/dotnet/update-on-net-hot-reload-progress-and-visual-studio-2022-highlights/</a:t>
            </a:r>
          </a:p>
          <a:p>
            <a:r>
              <a:rPr lang="en-US" dirty="0"/>
              <a:t>https://devblogs.microsoft.com/dotnet/net-hot-reload-support-via-cli/</a:t>
            </a:r>
          </a:p>
          <a:p>
            <a:r>
              <a:rPr lang="en-US" dirty="0"/>
              <a:t>https://devblogs.microsoft.com/dotnet/dotnet-6-is-now-in-ubuntu-2204/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3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https://devblogs.microsoft.com/dotnet/announcing-net-7-preview-1/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11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https://devblogs.microsoft.com/dotnet/loop-alignment-in-net-6/</a:t>
            </a:r>
          </a:p>
          <a:p>
            <a:r>
              <a:rPr lang="en-US" dirty="0"/>
              <a:t>https://devblogs.microsoft.com/dotnet/announcing-net-6-preview-3/</a:t>
            </a:r>
          </a:p>
          <a:p>
            <a:r>
              <a:rPr lang="en-US" dirty="0"/>
              <a:t>https://devblogs.microsoft.com/dotnet/performance-improvements-in-net-6/</a:t>
            </a:r>
          </a:p>
          <a:p>
            <a:r>
              <a:rPr lang="en-US" dirty="0"/>
              <a:t>https://devblogs.microsoft.com/dotnet/file-io-improvements-in-dotnet-6/</a:t>
            </a:r>
          </a:p>
          <a:p>
            <a:r>
              <a:rPr lang="en-US" dirty="0"/>
              <a:t>https://devblogs.microsoft.com/dotnet/announcing-net-6-release-candidate-1/#profile-guided-optimization-pgo</a:t>
            </a:r>
          </a:p>
          <a:p>
            <a:r>
              <a:rPr lang="en-US" dirty="0"/>
              <a:t>https://devblogs.microsoft.com/dotnet/announcing-net-6/#performance</a:t>
            </a:r>
          </a:p>
          <a:p>
            <a:r>
              <a:rPr lang="en-US" dirty="0"/>
              <a:t>https://devblogs.microsoft.com/dotnet/dotnet-6-networking-improvements/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84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https://devblogs.microsoft.com/dotnet/performance_improvements_in_net_7/</a:t>
            </a:r>
          </a:p>
          <a:p>
            <a:r>
              <a:rPr lang="en-US" dirty="0"/>
              <a:t>https://devblogs.microsoft.com/dotnet/arm64-performance-improvements-in-dotnet-7/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81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https://devblogs.microsoft.com/dotnet/announcing-entity-framework-core-6-0-preview-4-performance-edition/</a:t>
            </a:r>
          </a:p>
          <a:p>
            <a:r>
              <a:rPr lang="en-US" dirty="0"/>
              <a:t>https://devblogs.microsoft.com/dotnet/announcing-entity-framework-core-6-0-preview-5-compiled-models/</a:t>
            </a:r>
          </a:p>
          <a:p>
            <a:r>
              <a:rPr lang="en-US" dirty="0"/>
              <a:t>https://devblogs.microsoft.com/dotnet/announcing-entity-framework-core-6-0-preview-6-configure-conventions/</a:t>
            </a:r>
          </a:p>
          <a:p>
            <a:r>
              <a:rPr lang="en-US" dirty="0"/>
              <a:t>https://devblogs.microsoft.com/dotnet/taking-the-ef-core-azure-cosmos-db-provider-for-a-test-drive/</a:t>
            </a:r>
          </a:p>
          <a:p>
            <a:r>
              <a:rPr lang="en-US" dirty="0"/>
              <a:t>https://devblogs.microsoft.com/dotnet/prime-your-flux-capacitor-sql-server-temporal-tables-in-ef-core-6-0/#sql-server-temporal-tables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94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https://devblogs.microsoft.com/dotnet/announcing-the-plan-for-ef7/</a:t>
            </a:r>
          </a:p>
          <a:p>
            <a:r>
              <a:rPr lang="en-US" dirty="0"/>
              <a:t>https://devblogs.microsoft.com/dotnet/announcing-entity-framework-7-preview-3/</a:t>
            </a:r>
          </a:p>
          <a:p>
            <a:r>
              <a:rPr lang="en-US" dirty="0"/>
              <a:t>https://devblogs.microsoft.com/dotnet/announcing-ef7-preview5/</a:t>
            </a:r>
          </a:p>
          <a:p>
            <a:r>
              <a:rPr lang="en-US" dirty="0"/>
              <a:t>https://devblogs.microsoft.com/dotnet/announcing-ef-core-7-preview6-performance-optimizations/</a:t>
            </a:r>
          </a:p>
          <a:p>
            <a:r>
              <a:rPr lang="en-US" dirty="0"/>
              <a:t>https://devblogs.microsoft.com/dotnet/announcing-ef7-preview7-entity-framework/</a:t>
            </a:r>
          </a:p>
          <a:p>
            <a:r>
              <a:rPr lang="en-US" dirty="0"/>
              <a:t>https://devblogs.microsoft.com/dotnet/announcing-ef7-release-candidate-2/</a:t>
            </a:r>
          </a:p>
          <a:p>
            <a:r>
              <a:rPr lang="en-US" dirty="0"/>
              <a:t>https://learn.microsoft.com/en-gb/ef/core/what-is-new/ef-core-7.0/whatsnew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91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https://devblogs.microsoft.com/dotnet/asp-net-core-updates-in-net-6-preview-3/</a:t>
            </a:r>
          </a:p>
          <a:p>
            <a:r>
              <a:rPr lang="en-US" dirty="0"/>
              <a:t>https://devblogs.microsoft.com/dotnet/asp-net-core-updates-in-net-6-preview-4/#async-streaming</a:t>
            </a:r>
          </a:p>
          <a:p>
            <a:r>
              <a:rPr lang="en-US" dirty="0"/>
              <a:t>https://devblogs.microsoft.com/dotnet/asp-net-core-updates-in-net-6-preview-4/#http-logging-middleware</a:t>
            </a:r>
          </a:p>
          <a:p>
            <a:r>
              <a:rPr lang="en-US" dirty="0"/>
              <a:t>https://devblogs.microsoft.com/dotnet/asp-net-core-updates-in-net-6-preview-4/#use-kestrel-for-the-default-launch-profile-in-new-projects</a:t>
            </a:r>
          </a:p>
          <a:p>
            <a:r>
              <a:rPr lang="en-US" dirty="0"/>
              <a:t>https://devblogs.microsoft.com/dotnet/asp-net-core-updates-in-net-6-preview-4/#improved-single-page-app-spa-templates</a:t>
            </a:r>
          </a:p>
          <a:p>
            <a:r>
              <a:rPr lang="en-US" dirty="0"/>
              <a:t>https://devblogs.microsoft.com/dotnet/asp-net-core-updates-in-net-6-preview-4/#net-hot-reload-updates</a:t>
            </a:r>
          </a:p>
          <a:p>
            <a:r>
              <a:rPr lang="en-US" dirty="0"/>
              <a:t>https://devblogs.microsoft.com/dotnet/asp-net-core-updates-in-net-6-preview-7/#add-w3clogger</a:t>
            </a:r>
          </a:p>
          <a:p>
            <a:r>
              <a:rPr lang="en-US" dirty="0"/>
              <a:t>https://devblogs.microsoft.com/dotnet/http-3-support-in-dotnet-6/</a:t>
            </a:r>
          </a:p>
          <a:p>
            <a:r>
              <a:rPr lang="en-US" dirty="0"/>
              <a:t>https://devblogs.microsoft.com/dotnet/announcing-asp-net-core-in-net-6/#whats-new</a:t>
            </a:r>
          </a:p>
          <a:p>
            <a:r>
              <a:rPr lang="en-US" dirty="0"/>
              <a:t>https://devblogs.microsoft.com/dotnet/performance-improvements-in-aspnet-core-6/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78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https://devblogs.microsoft.com/dotnet/asp-net-core-updates-in-net-6-preview-4/#introducing-minimal-apis</a:t>
            </a:r>
          </a:p>
          <a:p>
            <a:r>
              <a:rPr lang="en-US" dirty="0"/>
              <a:t>https://devblogs.microsoft.com/dotnet/asp-net-core-updates-in-net-6-preview-6/#openapi-support-in-minimal-apis</a:t>
            </a:r>
          </a:p>
          <a:p>
            <a:r>
              <a:rPr lang="en-US" dirty="0"/>
              <a:t>https://gist.github.com/davidfowl/0e0372c3c1d895c3ce195ba983b1e03d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072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https://devblogs.microsoft.com/dotnet/asp-net-core-updates-in-dotnet-7-preview-2/</a:t>
            </a:r>
          </a:p>
          <a:p>
            <a:r>
              <a:rPr lang="en-US" dirty="0"/>
              <a:t>https://devblogs.microsoft.com/dotnet/asp-net-core-updates-in-dotnet-7-preview-4/#http-2-performance-improvements</a:t>
            </a:r>
          </a:p>
          <a:p>
            <a:r>
              <a:rPr lang="en-US" dirty="0"/>
              <a:t>https://devblogs.microsoft.com/dotnet/asp-net-core-updates-in-dotnet-7-preview-5/#jwt-authentication-improvements-automatic-authentication-configuration – this has been partially removed from .NET 7</a:t>
            </a:r>
          </a:p>
          <a:p>
            <a:r>
              <a:rPr lang="en-US" dirty="0"/>
              <a:t>https://devblogs.microsoft.com/dotnet/incremental-asp-net-migration-tooling-preview-2/</a:t>
            </a:r>
          </a:p>
          <a:p>
            <a:r>
              <a:rPr lang="en-US" dirty="0"/>
              <a:t>https://devblogs.microsoft.com/dotnet/asp-net-core-updates-in-dotnet-7-preview-6/</a:t>
            </a:r>
          </a:p>
          <a:p>
            <a:r>
              <a:rPr lang="en-US" dirty="0"/>
              <a:t>https://devblogs.microsoft.com/dotnet/announcing-rate-limiting-for-dotnet/#ratelimiting-middleware</a:t>
            </a:r>
          </a:p>
          <a:p>
            <a:r>
              <a:rPr lang="en-US" dirty="0"/>
              <a:t>https://devblogs.microsoft.com/dotnet/asp-net-core-updates-in-dotnet-7-rc-1/</a:t>
            </a:r>
          </a:p>
          <a:p>
            <a:r>
              <a:rPr lang="en-US" dirty="0"/>
              <a:t>https://devblogs.microsoft.com/dotnet/experimental-webtransport-over-http-3-support-in-kestrel/</a:t>
            </a:r>
          </a:p>
          <a:p>
            <a:r>
              <a:rPr lang="en-US" dirty="0"/>
              <a:t>https://devblogs.microsoft.com/dotnet/migrating-from-asp-net-to-asp-net-core-part-4/</a:t>
            </a:r>
          </a:p>
          <a:p>
            <a:r>
              <a:rPr lang="en-US" dirty="0"/>
              <a:t>https://blog.maartenballiauw.be/post/2022/09/26/aspnet-core-rate-limiting-middleware.html</a:t>
            </a:r>
          </a:p>
          <a:p>
            <a:r>
              <a:rPr lang="en-US" dirty="0"/>
              <a:t>https://devblogs.microsoft.com/dotnet/asp-net-core-updates-in-dotnet-7-rc-2/</a:t>
            </a:r>
          </a:p>
          <a:p>
            <a:r>
              <a:rPr lang="en-US" dirty="0"/>
              <a:t>https://blog.maartenballiauw.be/post/2022/10/03/rate-limiting-web-applications-concepts-approaches.html</a:t>
            </a:r>
          </a:p>
          <a:p>
            <a:r>
              <a:rPr lang="en-US" dirty="0"/>
              <a:t>https://ignite.microsoft.com/en-US/sessions/639d9c8d-e826-4a51-9e75-4c2c402b410a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11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https://devblogs.microsoft.com/dotnet/asp-net-core-updates-in-net-7-preview-1/</a:t>
            </a:r>
          </a:p>
          <a:p>
            <a:r>
              <a:rPr lang="en-US" dirty="0"/>
              <a:t>https://devblogs.microsoft.com/dotnet/asp-net-core-updates-in-dotnet-7-preview-2/</a:t>
            </a:r>
          </a:p>
          <a:p>
            <a:r>
              <a:rPr lang="en-US" dirty="0"/>
              <a:t>https://devblogs.microsoft.com/dotnet/asp-net-core-updates-in-dotnet-7-preview-3/</a:t>
            </a:r>
          </a:p>
          <a:p>
            <a:r>
              <a:rPr lang="en-US" dirty="0"/>
              <a:t>https://devblogs.microsoft.com/dotnet/asp-net-core-updates-in-dotnet-7-preview-4/</a:t>
            </a:r>
          </a:p>
          <a:p>
            <a:r>
              <a:rPr lang="en-US" dirty="0"/>
              <a:t>https://devblogs.microsoft.com/dotnet/asp-net-core-updates-in-dotnet-7-preview-5/</a:t>
            </a:r>
          </a:p>
          <a:p>
            <a:r>
              <a:rPr lang="en-US" dirty="0"/>
              <a:t>https://devblogs.microsoft.com/dotnet/asp-net-core-updates-in-dotnet-7-preview-7/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9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https://devblogs.microsoft.com/dotnet/early-peek-at-csharp-11-features/</a:t>
            </a:r>
          </a:p>
          <a:p>
            <a:r>
              <a:rPr lang="en-US" dirty="0"/>
              <a:t>https://devblogs.microsoft.com/dotnet/csharp-11-preview-august-update/</a:t>
            </a:r>
          </a:p>
          <a:p>
            <a:r>
              <a:rPr lang="en-US" dirty="0"/>
              <a:t>https://thecodeblogger.com/2022/09/18/c-11-introducing-support-for-generic-attributes/</a:t>
            </a:r>
          </a:p>
          <a:p>
            <a:r>
              <a:rPr lang="en-US" dirty="0"/>
              <a:t>https://www.roundthecode.com/dotnet/c-sharp-11-preview-features-dotnet-7</a:t>
            </a:r>
          </a:p>
          <a:p>
            <a:r>
              <a:rPr lang="en-US" dirty="0"/>
              <a:t>https://github.com/dotnet/csharplang</a:t>
            </a:r>
          </a:p>
          <a:p>
            <a:r>
              <a:rPr lang="en-US" dirty="0"/>
              <a:t>https://devclass.com/2022/08/22/c-11-coming-soon-generic-math-required-class-members-raw-string-literals/</a:t>
            </a:r>
          </a:p>
          <a:p>
            <a:r>
              <a:rPr lang="en-US" dirty="0"/>
              <a:t>https://learn.microsoft.com/en-us/dotnet/csharp/whats-new/csharp-11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56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https://devblogs.microsoft.com/dotnet/asp-net-core-updates-in-net-6-preview-6/#websocket-compression</a:t>
            </a:r>
          </a:p>
          <a:p>
            <a:r>
              <a:rPr lang="en-US" dirty="0"/>
              <a:t>Enabling compression over encrypted connection can make the app subject to CRIME/BREACH attacks</a:t>
            </a:r>
          </a:p>
          <a:p>
            <a:r>
              <a:rPr lang="en-US" dirty="0"/>
              <a:t>https://devblogs.microsoft.com/dotnet/asp-net-core-updates-in-net-6-preview-6/#signalr-websockets-testserver-support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36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https://devblogs.microsoft.com/dotnet/asp-net-core-updates-in-net-7-preview-1/#signalr-client-source-generator</a:t>
            </a:r>
          </a:p>
          <a:p>
            <a:r>
              <a:rPr lang="en-US" dirty="0"/>
              <a:t>https://devblogs.microsoft.com/dotnet/asp-net-core-updates-in-dotnet-7-preview-2/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139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https://devblogs.microsoft.com/dotnet/asp-net-core-updates-in-net-6-preview-4/#blazor-webassembly-ahead-of-time-aot-compilation</a:t>
            </a:r>
          </a:p>
          <a:p>
            <a:r>
              <a:rPr lang="en-US" dirty="0"/>
              <a:t>https://devblogs.microsoft.com/dotnet/asp-net-core-updates-in-net-6-preview-5/#reduced-blazor-webassembly-download-size-with-runtime-relinking</a:t>
            </a:r>
          </a:p>
          <a:p>
            <a:r>
              <a:rPr lang="en-US" dirty="0"/>
              <a:t>https://devblogs.microsoft.com/dotnet/asp-net-core-updates-in-net-6-preview-7/#supply-blazor-component-parameters-from-the-query-string</a:t>
            </a:r>
          </a:p>
          <a:p>
            <a:r>
              <a:rPr lang="en-US" dirty="0"/>
              <a:t>https://devblogs.microsoft.com/dotnet/asp-net-core-updates-in-net-6-rc-1/#render-blazor-components-from-javascript</a:t>
            </a:r>
          </a:p>
          <a:p>
            <a:r>
              <a:rPr lang="en-US" dirty="0"/>
              <a:t>https://devblogs.microsoft.com/dotnet/custom-deployment-layout-for-blazor-webassembly-apps/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72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https://devblogs.microsoft.com/dotnet/asp-net-core-updates-in-dotnet-7-preview-6/</a:t>
            </a:r>
          </a:p>
          <a:p>
            <a:r>
              <a:rPr lang="en-US" dirty="0"/>
              <a:t>https://devblogs.microsoft.com/dotnet/asp-net-core-updates-in-dotnet-7-preview-7/</a:t>
            </a:r>
          </a:p>
          <a:p>
            <a:r>
              <a:rPr lang="en-US" dirty="0"/>
              <a:t>https://devblogs.microsoft.com/dotnet/use-net-7-from-any-javascript-app-in-net-7/</a:t>
            </a:r>
          </a:p>
          <a:p>
            <a:r>
              <a:rPr lang="en-US" dirty="0"/>
              <a:t>https://devblogs.microsoft.com/dotnet/asp-net-core-updates-in-dotnet-7-rc-2/</a:t>
            </a:r>
          </a:p>
          <a:p>
            <a:r>
              <a:rPr lang="en-US" dirty="0"/>
              <a:t>https://www.infoq.com/news/2022/10/javascript-interop-dotnet-7-rc-1/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19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https://devblogs.microsoft.com/dotnet/announcing-net-multi-platform-app-ui-preview-3/</a:t>
            </a:r>
          </a:p>
          <a:p>
            <a:r>
              <a:rPr lang="en-US" dirty="0"/>
              <a:t>https://devblogs.microsoft.com/dotnet/announcing-net-maui-preview-5/</a:t>
            </a:r>
          </a:p>
          <a:p>
            <a:r>
              <a:rPr lang="en-US" dirty="0"/>
              <a:t>https://devblogs.microsoft.com/dotnet/announcing-net-maui-preview-6/</a:t>
            </a:r>
          </a:p>
          <a:p>
            <a:r>
              <a:rPr lang="en-US" dirty="0"/>
              <a:t>https://devblogs.microsoft.com/dotnet/introducing-the-net-maui-community-toolkit-preview/</a:t>
            </a:r>
          </a:p>
          <a:p>
            <a:r>
              <a:rPr lang="en-US" dirty="0"/>
              <a:t>https://devblogs.microsoft.com/dotnet/update-on-dotnet-maui/</a:t>
            </a:r>
          </a:p>
          <a:p>
            <a:r>
              <a:rPr lang="en-US" dirty="0"/>
              <a:t>https://devblogs.microsoft.com/dotnet/announcing-net-maui-preview-9/</a:t>
            </a:r>
          </a:p>
          <a:p>
            <a:r>
              <a:rPr lang="en-US" dirty="0"/>
              <a:t>https://devblogs.microsoft.com/dotnet/announcing-net-maui-preview-10/</a:t>
            </a:r>
          </a:p>
          <a:p>
            <a:r>
              <a:rPr lang="en-US" dirty="0"/>
              <a:t>https://devblogs.microsoft.com/dotnet/announcing-net-maui-preview-12/</a:t>
            </a:r>
          </a:p>
          <a:p>
            <a:r>
              <a:rPr lang="en-US" dirty="0"/>
              <a:t>https://devblogs.microsoft.com/dotnet/announcing-net-maui-preview-13/</a:t>
            </a:r>
          </a:p>
          <a:p>
            <a:r>
              <a:rPr lang="en-US" dirty="0"/>
              <a:t>https://devblogs.microsoft.com/dotnet/dotnet-maui-preview-14/</a:t>
            </a:r>
          </a:p>
          <a:p>
            <a:r>
              <a:rPr lang="en-US" dirty="0"/>
              <a:t>https://devblogs.microsoft.com/dotnet/dotnet-maui-rc-2/</a:t>
            </a:r>
          </a:p>
          <a:p>
            <a:r>
              <a:rPr lang="en-US" dirty="0"/>
              <a:t>https://devblogs.microsoft.com/dotnet/dotnet-maui-rc-3/</a:t>
            </a:r>
          </a:p>
          <a:p>
            <a:r>
              <a:rPr lang="en-US" dirty="0"/>
              <a:t>https://devblogs.microsoft.com/dotnet/performance-improvements-in-dotnet-maui/</a:t>
            </a:r>
          </a:p>
          <a:p>
            <a:r>
              <a:rPr lang="en-US" dirty="0"/>
              <a:t>https://devblogs.microsoft.com/dotnet/customizing-dotnet-maui-controls/</a:t>
            </a:r>
          </a:p>
          <a:p>
            <a:r>
              <a:rPr lang="en-US" dirty="0"/>
              <a:t>https://devblogs.microsoft.com/dotnet/dotnet-maui-visualstudio-2022-release/</a:t>
            </a:r>
          </a:p>
          <a:p>
            <a:r>
              <a:rPr lang="en-US" dirty="0"/>
              <a:t>https://devblogs.microsoft.com/dotnet/dotnet-maui-ebook-released/</a:t>
            </a:r>
          </a:p>
          <a:p>
            <a:r>
              <a:rPr lang="en-US" dirty="0"/>
              <a:t>https://devblogs.microsoft.com/dotnet/dotnet-maui-in-dotnet-7-rc1/</a:t>
            </a:r>
          </a:p>
          <a:p>
            <a:r>
              <a:rPr lang="en-US" dirty="0"/>
              <a:t>https://devblogs.microsoft.com/dotnet/authentication-in-dotnet-maui-apps-msal/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5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https://visualstudiomagazine.com/articles/2022/09/29/net-maui-complaints.aspx</a:t>
            </a:r>
          </a:p>
          <a:p>
            <a:r>
              <a:rPr lang="en-US" dirty="0"/>
              <a:t>https://twitter.com/migueldeicaza/status/1559898665350832128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44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https://devblogs.microsoft.com/dotnet/asp-net-core-updates-in-net-6-preview-4/#net-maui-blazor-apps</a:t>
            </a:r>
          </a:p>
          <a:p>
            <a:r>
              <a:rPr lang="en-US" dirty="0"/>
              <a:t>https://www.codemag.com/Article/2111092/Blazor-Hybrid-Web-Apps-with-.NET-MAUI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478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https://platform.uno/blog/top-50-reasons-to-use-uno-platform-2022-edition/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063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https://devblogs.microsoft.com/dotnet/grpc-in-dotnet-6/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682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https://devblogs.microsoft.com/dotnet/announcing-grpc-json-transcoding-for-dotnet/</a:t>
            </a:r>
          </a:p>
          <a:p>
            <a:r>
              <a:rPr lang="en-US" dirty="0"/>
              <a:t>https://devblogs.microsoft.com/dotnet/asp-net-core-updates-in-dotnet-7-rc-1/#experimental-openapi-support-for-grpc-json-transcoding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63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https://devblogs.microsoft.com/dotnet/whats-new-in-fsharp-6/</a:t>
            </a:r>
          </a:p>
          <a:p>
            <a:r>
              <a:rPr lang="en-US" dirty="0"/>
              <a:t>https://devblogs.microsoft.com/dotnet/fsharp-6-is-officially-here/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47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https://devblogs.microsoft.com/dotnet/corewcf-v1-released/</a:t>
            </a:r>
          </a:p>
          <a:p>
            <a:r>
              <a:rPr lang="en-US"/>
              <a:t>https://devblogs.microsoft.com/dotnet/corewcf-1-1-0-and-project-templates/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838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https://devblogs.microsoft.com/dotnet/opentelemetry-net-reaches-v1-0/</a:t>
            </a:r>
          </a:p>
          <a:p>
            <a:r>
              <a:rPr lang="en-US" dirty="0"/>
              <a:t>https://devblogs.microsoft.com/dotnet/monitoring-and-observability-in-cloud-native-asp-net-core-apps/</a:t>
            </a:r>
          </a:p>
          <a:p>
            <a:r>
              <a:rPr lang="en-US" dirty="0"/>
              <a:t>https://devblogs.microsoft.com/dotnet/whats-new-in-dotnet-monitor/</a:t>
            </a:r>
          </a:p>
          <a:p>
            <a:r>
              <a:rPr lang="en-US" dirty="0"/>
              <a:t>https://devblogs.microsoft.com/dotnet/asp-net-core-updates-in-net-6-preview-6/#ihttpactivityfeature</a:t>
            </a:r>
          </a:p>
          <a:p>
            <a:r>
              <a:rPr lang="en-US" dirty="0"/>
              <a:t>https://devblogs.microsoft.com/dotnet/announcing-dotnet-monitor-in-net-6/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303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https://devblogs.microsoft.com/dotnet/announcing-dotnet-7-preview-4/#added-metrics-for-microsoft-extensions-caching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54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https://devblogs.microsoft.com/dotnet/announcing-yarp-1-0-release/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245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https://devblogs.microsoft.com/dotnet/yarp-reverse-proxy-1-1-release/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14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Builder redesigned, config based with code behind files (.</a:t>
            </a:r>
            <a:r>
              <a:rPr lang="en-US" dirty="0" err="1"/>
              <a:t>mbconfig</a:t>
            </a:r>
            <a:r>
              <a:rPr lang="en-US" dirty="0"/>
              <a:t>)...</a:t>
            </a:r>
          </a:p>
          <a:p>
            <a:endParaRPr lang="en-US" dirty="0"/>
          </a:p>
          <a:p>
            <a:r>
              <a:rPr lang="en-US" dirty="0"/>
              <a:t>https://devblogs.microsoft.com/dotnet/ml-net-and-model-builder-october-updates/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370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https://github.com/dotnet/orleans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3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https://devblogs.microsoft.com/dotnet/whats-new-in-windows-forms-in-net-6-0-preview-5/</a:t>
            </a:r>
          </a:p>
          <a:p>
            <a:r>
              <a:rPr lang="en-US" dirty="0"/>
              <a:t>https://devblogs.microsoft.com/dotnet/whats-new-in-windows-forms-in-net-6-0/</a:t>
            </a:r>
          </a:p>
          <a:p>
            <a:r>
              <a:rPr lang="en-US" dirty="0"/>
              <a:t>https://devblogs.microsoft.com/dotnet/state-of-the-windows-forms-designer-for-net-applications/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821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https://devblogs.microsoft.com/dotnet/announcing-the-dotnet-community-toolkit-800/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391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https://devblogs.microsoft.com/dotnet/azure-active-directorys-gateway-is-on-net-6-0/</a:t>
            </a:r>
          </a:p>
          <a:p>
            <a:r>
              <a:rPr lang="en-US" dirty="0"/>
              <a:t>https://devblogs.microsoft.com/dotnet/microsoft-graph-dotnet-6-journey/</a:t>
            </a:r>
          </a:p>
          <a:p>
            <a:r>
              <a:rPr lang="en-US" dirty="0"/>
              <a:t>https://devblogs.microsoft.com/dotnet/the-azure-cosmos-db-journey-to-net-6/</a:t>
            </a:r>
          </a:p>
          <a:p>
            <a:r>
              <a:rPr lang="en-US" dirty="0"/>
              <a:t>https://devblogs.microsoft.com/dotnet/bringing-kestrel-and-yarp-to-azure-app-services/</a:t>
            </a:r>
          </a:p>
          <a:p>
            <a:r>
              <a:rPr lang="en-US" dirty="0"/>
              <a:t>https://devblogs.microsoft.com/dotnet/dotnet-7-comes-to-azure-functions/</a:t>
            </a:r>
          </a:p>
          <a:p>
            <a:r>
              <a:rPr lang="en-US" dirty="0"/>
              <a:t>https://devblogs.microsoft.com/dotnet/microsoft-commerce-dotnet-6-migration-journey/</a:t>
            </a:r>
          </a:p>
          <a:p>
            <a:r>
              <a:rPr lang="en-US" dirty="0"/>
              <a:t>https://devblogs.microsoft.com/dotnet/microsoft-teams-infrastructure-and-azure-communication-services-journey-to-dotnet-6/</a:t>
            </a:r>
          </a:p>
          <a:p>
            <a:r>
              <a:rPr lang="en-US" dirty="0"/>
              <a:t>https://devblogs.microsoft.com/dotnet/microsoft-teams-assignments-service-dotnet-6-journey/</a:t>
            </a:r>
          </a:p>
          <a:p>
            <a:r>
              <a:rPr lang="en-US" dirty="0"/>
              <a:t>https://devblogs.microsoft.com/dotnet/bing-ads-campaign-platform-journey-to-dotnet-6/</a:t>
            </a:r>
          </a:p>
          <a:p>
            <a:r>
              <a:rPr lang="en-US" dirty="0"/>
              <a:t>https://github.com/aws-samples/aws-net-guides/tree/master/RuntimeSupport/dotnet7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72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https://devblogs.microsoft.com/dotnet/announcing-net-6-preview-4/#system-linq-enhancements</a:t>
            </a:r>
          </a:p>
          <a:p>
            <a:r>
              <a:rPr lang="en-US" dirty="0"/>
              <a:t>https://devblogs.microsoft.com/dotnet/announcing-net-6-preview-4/#enhanced-date-time-and-time-zone-support</a:t>
            </a:r>
          </a:p>
          <a:p>
            <a:r>
              <a:rPr lang="en-US" dirty="0"/>
              <a:t>https://devblogs.microsoft.com/dotnet/date-time-and-time-zone-enhancements-in-net-6/</a:t>
            </a:r>
          </a:p>
          <a:p>
            <a:r>
              <a:rPr lang="en-US" dirty="0"/>
              <a:t>https://devblogs.microsoft.com/dotnet/announcing-net-6-preview-7/#early-net-7-feature-preview-generic-math</a:t>
            </a:r>
          </a:p>
          <a:p>
            <a:r>
              <a:rPr lang="en-US" dirty="0"/>
              <a:t>https://devblogs.microsoft.com/dotnet/new-dotnet-6-apis-driven-by-the-developer-community/</a:t>
            </a:r>
          </a:p>
          <a:p>
            <a:r>
              <a:rPr lang="en-US" dirty="0"/>
              <a:t>https://devblogs.microsoft.com/dotnet/dotnet-6-networking-improvements/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039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https://devblogs.microsoft.com/visualstudio/visual-studio-2022/</a:t>
            </a:r>
          </a:p>
          <a:p>
            <a:r>
              <a:rPr lang="en-US" dirty="0"/>
              <a:t>https://devblogs.microsoft.com/visualstudio/personalize-your-visual-studio-2022/</a:t>
            </a:r>
          </a:p>
          <a:p>
            <a:r>
              <a:rPr lang="en-US" dirty="0"/>
              <a:t>https://devblogs.microsoft.com/visualstudio/visual-studio-2022-preview-3-now-available/</a:t>
            </a:r>
          </a:p>
          <a:p>
            <a:r>
              <a:rPr lang="en-US" dirty="0"/>
              <a:t>https://devblogs.microsoft.com/visualstudio/revamped-project-properties-ui/</a:t>
            </a:r>
          </a:p>
          <a:p>
            <a:r>
              <a:rPr lang="en-US" dirty="0"/>
              <a:t>https://devblogs.microsoft.com/visualstudio/multi-repo-support-in-visual-studio/</a:t>
            </a:r>
          </a:p>
          <a:p>
            <a:r>
              <a:rPr lang="en-US" dirty="0"/>
              <a:t>https://devblogs.microsoft.com/visualstudio/visual-studio-2022-preview-4-is-now-available/</a:t>
            </a:r>
          </a:p>
          <a:p>
            <a:r>
              <a:rPr lang="en-US" dirty="0"/>
              <a:t>Right click, add Connected Service</a:t>
            </a:r>
          </a:p>
          <a:p>
            <a:r>
              <a:rPr lang="en-US" dirty="0"/>
              <a:t>IntelliSense is for some frequently used features (connection strings, Kestrel, certificates, logging, host filtering...)</a:t>
            </a:r>
          </a:p>
          <a:p>
            <a:r>
              <a:rPr lang="en-US" dirty="0"/>
              <a:t>https://devblogs.microsoft.com/dotnet/f-and-f-tools-update-for-visual-studio-16-10/</a:t>
            </a:r>
          </a:p>
          <a:p>
            <a:r>
              <a:rPr lang="en-US" dirty="0"/>
              <a:t>https://devblogs.microsoft.com/visualstudio/introducing-private-preview-port-tunneling-visual-studio-for-asp-net-core-projects/</a:t>
            </a:r>
          </a:p>
          <a:p>
            <a:r>
              <a:rPr lang="en-US" dirty="0"/>
              <a:t>https://devblogs.microsoft.com/visualstudio/visualstudio-extensibility/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287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https://devblogs.microsoft.com/dotnet/announcing-visual-studio-code-extension-for-tye/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783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https://azure.microsoft.com/en-us/blog/announcing-microsoft-dev-box-preview/</a:t>
            </a:r>
          </a:p>
          <a:p>
            <a:r>
              <a:rPr lang="en-US" dirty="0"/>
              <a:t>https://docs.github.com/en/codespaces</a:t>
            </a:r>
          </a:p>
          <a:p>
            <a:r>
              <a:rPr lang="en-US" dirty="0"/>
              <a:t>https://docs.github.com/en/copilot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58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https://devblogs.microsoft.com/dotnet/announcing-net-6-preview-4/#system-text-json-writable-dom-feature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https://devblogs.microsoft.com/dotnet/announcing-net-6-preview-5/#libraries-jsonserializer-source-generation</a:t>
            </a:r>
          </a:p>
          <a:p>
            <a:r>
              <a:rPr lang="en-US" dirty="0"/>
              <a:t>https://devblogs.microsoft.com/dotnet/try-the-new-system-text-json-source-generator/</a:t>
            </a:r>
          </a:p>
          <a:p>
            <a:r>
              <a:rPr lang="en-US" dirty="0"/>
              <a:t>https://devblogs.microsoft.com/dotnet/announcing-net-6-preview-7/#libraries-system-text-json-serialization-notifications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https://devblogs.microsoft.com/dotnet/announcing-net-6-preview-7/#libraries-write-raw-json-with-system-text-json-utf8jsonwriter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https://devblogs.microsoft.com/dotnet/performance-improvements-in-net-6/#json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6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https://devblogs.microsoft.com/dotnet/announcing-dotnet-7-preview-4/#adding-microseconds-and-nanoseconds-to-timestamp-datetime-datetimeoffset-and-timeonly</a:t>
            </a:r>
          </a:p>
          <a:p>
            <a:r>
              <a:rPr lang="en-US" dirty="0"/>
              <a:t>https://devblogs.microsoft.com/dotnet/regular-expression-improvements-in-dotnet-7/</a:t>
            </a:r>
          </a:p>
          <a:p>
            <a:r>
              <a:rPr lang="en-US" dirty="0"/>
              <a:t>https://devblogs.microsoft.com/dotnet/dotnet-7-generic-math/</a:t>
            </a:r>
          </a:p>
          <a:p>
            <a:r>
              <a:rPr lang="en-US" dirty="0"/>
              <a:t>https://devblogs.microsoft.com/dotnet/announcing-dotnet-7-preview-5/</a:t>
            </a:r>
          </a:p>
          <a:p>
            <a:r>
              <a:rPr lang="en-US" dirty="0"/>
              <a:t>https://devblogs.microsoft.com/dotnet/announcing-dotnet-7-preview-6/#system-formats-tar-api-updates</a:t>
            </a:r>
          </a:p>
          <a:p>
            <a:r>
              <a:rPr lang="en-US" dirty="0"/>
              <a:t>https://devblogs.microsoft.com/dotnet/announcing-dotnet-7-preview-6/#template-authoring</a:t>
            </a:r>
          </a:p>
          <a:p>
            <a:r>
              <a:rPr lang="en-US" dirty="0"/>
              <a:t>https://devblogs.microsoft.com/dotnet/announcing-rate-limiting-for-dotnet/</a:t>
            </a:r>
          </a:p>
          <a:p>
            <a:r>
              <a:rPr lang="en-US" dirty="0"/>
              <a:t>https://devblogs.microsoft.com/dotnet/announcing-dotnet-7-preview-7/#support-for-unix-file-modes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30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https://devblogs.microsoft.com/dotnet/announcing-dotnet-7-preview-5/#system-text-json</a:t>
            </a:r>
          </a:p>
          <a:p>
            <a:r>
              <a:rPr lang="en-US" dirty="0"/>
              <a:t>https://devblogs.microsoft.com/dotnet/announcing-dotnet-7-preview-6/</a:t>
            </a:r>
          </a:p>
          <a:p>
            <a:r>
              <a:rPr lang="en-US" dirty="0"/>
              <a:t>https://devblogs.microsoft.com/dotnet/performance_improvements_in_net_7/#json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25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https://devblogs.microsoft.com/dotnet/announcing-net-6-preview-7/#net-sdk-c-project-templates-modernized</a:t>
            </a:r>
          </a:p>
          <a:p>
            <a:r>
              <a:rPr lang="en-US" dirty="0"/>
              <a:t>https://devblogs.microsoft.com/dotnet/announcing-net-6-release-candidate-2/#macos-and-windows-arm64-update</a:t>
            </a:r>
          </a:p>
          <a:p>
            <a:r>
              <a:rPr lang="en-US" dirty="0"/>
              <a:t>https://devblogs.microsoft.com/dotnet/announcing-net-6/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35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https://devblogs.microsoft.com/dotnet/announcing-dotnet-7-preview-2/</a:t>
            </a:r>
          </a:p>
          <a:p>
            <a:r>
              <a:rPr lang="en-US" dirty="0"/>
              <a:t>https://devblogs.microsoft.com/dotnet/announcing-dotnet-7-preview-3/</a:t>
            </a:r>
          </a:p>
          <a:p>
            <a:r>
              <a:rPr lang="en-US" dirty="0"/>
              <a:t>https://devblogs.microsoft.com/dotnet/announcing-dotnet-7-preview-4/</a:t>
            </a:r>
          </a:p>
          <a:p>
            <a:r>
              <a:rPr lang="en-US" dirty="0"/>
              <a:t>https://devblogs.microsoft.com/dotnet/dotnet-apphost-improvements/</a:t>
            </a:r>
          </a:p>
          <a:p>
            <a:r>
              <a:rPr lang="en-US" dirty="0"/>
              <a:t>https://devblogs.microsoft.com/dotnet/console-readkey-improvements-in-net-7/</a:t>
            </a:r>
          </a:p>
          <a:p>
            <a:r>
              <a:rPr lang="en-US"/>
              <a:t>https://learn.microsoft.com/en-gb/dotnet/core/deploying/native-aot/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27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5539BDE3-F502-4968-AD15-1A916E67DD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E291FE-CD48-4712-84DE-8A0D07828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7927571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032B98-41DD-4898-8077-D452127CC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927571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4058176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05B515B1-4758-4753-BB05-876DB0D916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716A8-16B4-4FAB-A054-FED833BEC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750" y="269875"/>
            <a:ext cx="9163050" cy="75882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bs-Latn-B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E0D480-5141-4DBA-9A96-F4FDBA7D1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3200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800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400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2000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2000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3045177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1E7548-C92D-4D97-B66F-2601A4ECAD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716A8-16B4-4FAB-A054-FED833BEC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269875"/>
            <a:ext cx="9163050" cy="758825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bs-Latn-B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4C3C463-A901-4D00-9C9F-B8CB645A6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3200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800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400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2000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2000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176417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12425CB-FBDB-4048-BF5F-3417196149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C81DF2-3333-436E-B63A-2888FAFFA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6704012" cy="823913"/>
          </a:xfrm>
        </p:spPr>
        <p:txBody>
          <a:bodyPr>
            <a:normAutofit/>
          </a:bodyPr>
          <a:lstStyle>
            <a:lvl1pPr>
              <a:defRPr sz="4000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1914506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12425CB-FBDB-4048-BF5F-3417196149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C81DF2-3333-436E-B63A-2888FAFFA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6704012" cy="823913"/>
          </a:xfrm>
        </p:spPr>
        <p:txBody>
          <a:bodyPr>
            <a:normAutofit/>
          </a:bodyPr>
          <a:lstStyle>
            <a:lvl1pPr>
              <a:defRPr sz="3200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bs-Latn-B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80A93-653B-47EF-9DF1-AC288D79F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A3A4-015B-4DDF-B329-8E9A638A5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s-Latn-BA" dirty="0"/>
          </a:p>
        </p:txBody>
      </p:sp>
    </p:spTree>
    <p:extLst>
      <p:ext uri="{BB962C8B-B14F-4D97-AF65-F5344CB8AC3E}">
        <p14:creationId xmlns:p14="http://schemas.microsoft.com/office/powerpoint/2010/main" val="55925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F7BD044B-C507-4F06-80BA-18AA8A0034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88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626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8DB2-C5BA-351F-8EB8-162C385E2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9E008-720E-2345-BB65-D98798B490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C0A49-0FAF-1CA0-9D98-5E82BAB74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5A78C-E628-45ED-9804-5747C160CE6C}" type="datetimeFigureOut">
              <a:rPr lang="en-US" smtClean="0"/>
              <a:t>10/26/2022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0F9CD-E7A3-DEEA-92BC-077E47475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52CF-B252-EE52-C3B5-0F32498E1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8C14-D48E-4DD0-BD12-100A78EE4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2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640952-820C-444E-A089-53FC7247C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F51A2-D7B8-4104-8EA4-C4AEB56FF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B2548-F4B4-41B8-9ED6-A6BD490682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FBFC0-1E52-4054-906F-0E036605B5F1}" type="datetimeFigureOut">
              <a:rPr lang="bs-Latn-BA" smtClean="0"/>
              <a:t>26. 10. 2022.</a:t>
            </a:fld>
            <a:endParaRPr lang="bs-Latn-B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F0D28-AE65-47A4-A742-01ECD01F0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s-Latn-B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30511-FC91-44DC-BE6F-98B1B2653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B3CB4-0AF0-4DCF-B85D-9F7D9ABCC91F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227679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0" r:id="rId3"/>
    <p:sldLayoutId id="2147483661" r:id="rId4"/>
    <p:sldLayoutId id="2147483653" r:id="rId5"/>
    <p:sldLayoutId id="2147483650" r:id="rId6"/>
    <p:sldLayoutId id="2147483655" r:id="rId7"/>
    <p:sldLayoutId id="214748366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upgrade-assista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spnet.github.io/quickgridsample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s://platform.uno/" TargetMode="External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hyperlink" Target="https://flutter.dev/" TargetMode="External"/><Relationship Id="rId10" Type="http://schemas.openxmlformats.org/officeDocument/2006/relationships/image" Target="../media/image29.png"/><Relationship Id="rId4" Type="http://schemas.openxmlformats.org/officeDocument/2006/relationships/hyperlink" Target="https://avaloniaui.net/" TargetMode="External"/><Relationship Id="rId9" Type="http://schemas.openxmlformats.org/officeDocument/2006/relationships/image" Target="../media/image28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sharpstandard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vscode.dev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mesof.net/" TargetMode="External"/><Relationship Id="rId2" Type="http://schemas.openxmlformats.org/officeDocument/2006/relationships/hyperlink" Target="https://www.dotnetconf.net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dotnet" TargetMode="External"/><Relationship Id="rId2" Type="http://schemas.openxmlformats.org/officeDocument/2006/relationships/hyperlink" Target="https://devblogs.microsoft.com/dot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ndrewlock.net/series/exploring-dotnet-6/" TargetMode="External"/><Relationship Id="rId5" Type="http://schemas.openxmlformats.org/officeDocument/2006/relationships/hyperlink" Target="https://github.com/dotnet/csharplang/tree/main/proposals" TargetMode="External"/><Relationship Id="rId4" Type="http://schemas.openxmlformats.org/officeDocument/2006/relationships/hyperlink" Target="https://themesof.net/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oslavpopovic/minimal-apis-sample" TargetMode="External"/><Relationship Id="rId2" Type="http://schemas.openxmlformats.org/officeDocument/2006/relationships/hyperlink" Target="https://github.com/miroslavpopovic/dotnet-6-and-7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FBDE3-0169-4C05-9642-85D484A2FC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What’s new in .NET world?</a:t>
            </a:r>
            <a:endParaRPr lang="bs-Latn-B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17F58E-2FB5-4209-A729-71FC916328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7927571" cy="764479"/>
          </a:xfrm>
        </p:spPr>
        <p:txBody>
          <a:bodyPr/>
          <a:lstStyle/>
          <a:p>
            <a:endParaRPr lang="bs-Latn-BA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0B453A3-CC28-0639-CAE0-75E25B7028A4}"/>
              </a:ext>
            </a:extLst>
          </p:cNvPr>
          <p:cNvSpPr txBox="1">
            <a:spLocks/>
          </p:cNvSpPr>
          <p:nvPr/>
        </p:nvSpPr>
        <p:spPr>
          <a:xfrm>
            <a:off x="1524000" y="4750497"/>
            <a:ext cx="5267788" cy="1198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Miroslav </a:t>
            </a:r>
            <a:r>
              <a:rPr lang="en-US" dirty="0" err="1"/>
              <a:t>Popović</a:t>
            </a:r>
            <a:br>
              <a:rPr lang="en-US" dirty="0"/>
            </a:br>
            <a:r>
              <a:rPr lang="en-US" sz="1600" dirty="0"/>
              <a:t>Technical Lead @Seavus</a:t>
            </a:r>
            <a:br>
              <a:rPr lang="en-US" sz="1600" dirty="0"/>
            </a:br>
            <a:r>
              <a:rPr lang="en-US" sz="1600" dirty="0"/>
              <a:t>@miroslavpopovic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994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1946F2-7BFC-DD90-5F9A-585D597FE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library APIs in .NET 6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B61B0B-9818-1D41-537F-DDCC2EE16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4400" dirty="0" err="1"/>
              <a:t>Micorosoft.Extensions.Logging</a:t>
            </a:r>
            <a:r>
              <a:rPr lang="en-US" sz="4400" dirty="0"/>
              <a:t> compile-time source generator [Demo]</a:t>
            </a:r>
          </a:p>
          <a:p>
            <a:r>
              <a:rPr lang="en-US" sz="4400" dirty="0" err="1"/>
              <a:t>System.Linq</a:t>
            </a:r>
            <a:r>
              <a:rPr lang="en-US" sz="4400" dirty="0"/>
              <a:t> [Demo]</a:t>
            </a:r>
          </a:p>
          <a:p>
            <a:pPr lvl="1"/>
            <a:r>
              <a:rPr lang="en-US" sz="3300" dirty="0">
                <a:solidFill>
                  <a:schemeClr val="bg1">
                    <a:lumMod val="65000"/>
                  </a:schemeClr>
                </a:solidFill>
              </a:rPr>
              <a:t>Enumerable support for Index and Range parameters</a:t>
            </a:r>
          </a:p>
          <a:p>
            <a:pPr lvl="1"/>
            <a:r>
              <a:rPr lang="en-US" sz="3300" dirty="0" err="1">
                <a:solidFill>
                  <a:schemeClr val="bg1">
                    <a:lumMod val="65000"/>
                  </a:schemeClr>
                </a:solidFill>
              </a:rPr>
              <a:t>DistinctBy</a:t>
            </a:r>
            <a:r>
              <a:rPr lang="en-US" sz="33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3300" dirty="0" err="1">
                <a:solidFill>
                  <a:schemeClr val="bg1">
                    <a:lumMod val="65000"/>
                  </a:schemeClr>
                </a:solidFill>
              </a:rPr>
              <a:t>UnionBy</a:t>
            </a:r>
            <a:r>
              <a:rPr lang="en-US" sz="33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3300" dirty="0" err="1">
                <a:solidFill>
                  <a:schemeClr val="bg1">
                    <a:lumMod val="65000"/>
                  </a:schemeClr>
                </a:solidFill>
              </a:rPr>
              <a:t>IntersectBy</a:t>
            </a:r>
            <a:r>
              <a:rPr lang="en-US" sz="33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3300" dirty="0" err="1">
                <a:solidFill>
                  <a:schemeClr val="bg1">
                    <a:lumMod val="65000"/>
                  </a:schemeClr>
                </a:solidFill>
              </a:rPr>
              <a:t>ExceptBy</a:t>
            </a:r>
            <a:endParaRPr lang="en-US" sz="33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3300" dirty="0" err="1">
                <a:solidFill>
                  <a:schemeClr val="bg1">
                    <a:lumMod val="65000"/>
                  </a:schemeClr>
                </a:solidFill>
              </a:rPr>
              <a:t>MaxBy</a:t>
            </a:r>
            <a:r>
              <a:rPr lang="en-US" sz="33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3300" dirty="0" err="1">
                <a:solidFill>
                  <a:schemeClr val="bg1">
                    <a:lumMod val="65000"/>
                  </a:schemeClr>
                </a:solidFill>
              </a:rPr>
              <a:t>MinBy</a:t>
            </a:r>
            <a:endParaRPr lang="en-US" sz="33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3300" dirty="0">
                <a:solidFill>
                  <a:schemeClr val="bg1">
                    <a:lumMod val="65000"/>
                  </a:schemeClr>
                </a:solidFill>
              </a:rPr>
              <a:t>Chunk</a:t>
            </a:r>
          </a:p>
          <a:p>
            <a:r>
              <a:rPr lang="en-US" sz="4400" dirty="0" err="1"/>
              <a:t>System.Collections.Generics.PriorityQueue</a:t>
            </a:r>
            <a:r>
              <a:rPr lang="en-US" sz="4400" dirty="0"/>
              <a:t>&lt;</a:t>
            </a:r>
            <a:r>
              <a:rPr lang="en-US" sz="4400" dirty="0" err="1"/>
              <a:t>TElement</a:t>
            </a:r>
            <a:r>
              <a:rPr lang="en-US" sz="4400" dirty="0"/>
              <a:t>, </a:t>
            </a:r>
            <a:r>
              <a:rPr lang="en-US" sz="4400" dirty="0" err="1"/>
              <a:t>TPriority</a:t>
            </a:r>
            <a:r>
              <a:rPr lang="en-US" sz="4400" dirty="0"/>
              <a:t>&gt; [Demo]</a:t>
            </a:r>
          </a:p>
          <a:p>
            <a:r>
              <a:rPr lang="en-US" sz="4400" dirty="0" err="1"/>
              <a:t>DateOnly</a:t>
            </a:r>
            <a:r>
              <a:rPr lang="en-US" sz="4400" dirty="0"/>
              <a:t>, </a:t>
            </a:r>
            <a:r>
              <a:rPr lang="en-US" sz="4400" dirty="0" err="1"/>
              <a:t>TimeOnly</a:t>
            </a:r>
            <a:r>
              <a:rPr lang="en-US" sz="4400" dirty="0"/>
              <a:t> structs [Demo]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Low level API for reading and writing files –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File.OpenHandle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(“file.name”) [Demo]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New Math API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SinCos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ReciprocalEstimate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ReciprocalSqrtEstimate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Parallel.ForEachAsync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More analyzers are added to Roslyn</a:t>
            </a:r>
          </a:p>
        </p:txBody>
      </p:sp>
    </p:spTree>
    <p:extLst>
      <p:ext uri="{BB962C8B-B14F-4D97-AF65-F5344CB8AC3E}">
        <p14:creationId xmlns:p14="http://schemas.microsoft.com/office/powerpoint/2010/main" val="3776162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D040B-410E-3B9E-D758-631BA6E12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System.Text.Json</a:t>
            </a:r>
            <a:r>
              <a:rPr lang="en-US" dirty="0"/>
              <a:t> in .NET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DE070-CB64-4AE6-E6D5-8CB0C290E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3300" dirty="0"/>
              <a:t>Source generator for </a:t>
            </a:r>
            <a:r>
              <a:rPr lang="en-US" sz="3300" dirty="0" err="1"/>
              <a:t>System.Text.Json</a:t>
            </a:r>
            <a:r>
              <a:rPr lang="en-US" sz="3300" dirty="0"/>
              <a:t> [Demo]</a:t>
            </a:r>
          </a:p>
          <a:p>
            <a:r>
              <a:rPr lang="en-US" sz="3300" dirty="0"/>
              <a:t>More overloads for </a:t>
            </a:r>
            <a:r>
              <a:rPr lang="en-US" sz="3300" dirty="0" err="1"/>
              <a:t>JsonSerializer</a:t>
            </a:r>
            <a:r>
              <a:rPr lang="en-US" sz="3300" dirty="0"/>
              <a:t> [Demo]</a:t>
            </a:r>
          </a:p>
          <a:p>
            <a:r>
              <a:rPr lang="en-US" sz="3300" dirty="0"/>
              <a:t>Extensions for </a:t>
            </a:r>
            <a:r>
              <a:rPr lang="en-US" sz="3300" dirty="0" err="1"/>
              <a:t>HttpClient</a:t>
            </a:r>
            <a:r>
              <a:rPr lang="en-US" sz="3300" dirty="0"/>
              <a:t> and </a:t>
            </a:r>
            <a:r>
              <a:rPr lang="en-US" sz="3300" dirty="0" err="1"/>
              <a:t>JsonContent</a:t>
            </a:r>
            <a:r>
              <a:rPr lang="en-US" sz="3300" dirty="0"/>
              <a:t> [Demo]</a:t>
            </a:r>
          </a:p>
          <a:p>
            <a:r>
              <a:rPr lang="en-US" sz="3300" dirty="0"/>
              <a:t>Notification for (de)serialization [Demo]</a:t>
            </a:r>
          </a:p>
          <a:p>
            <a:pPr lvl="1"/>
            <a:r>
              <a:rPr lang="en-US" sz="3300" dirty="0" err="1"/>
              <a:t>IJsonOnDeserialized</a:t>
            </a:r>
            <a:r>
              <a:rPr lang="en-US" sz="3300" dirty="0"/>
              <a:t>, </a:t>
            </a:r>
            <a:r>
              <a:rPr lang="en-US" sz="3300" dirty="0" err="1"/>
              <a:t>IJsonOnDeserializing</a:t>
            </a:r>
            <a:r>
              <a:rPr lang="en-US" sz="3300" dirty="0"/>
              <a:t>, </a:t>
            </a:r>
            <a:r>
              <a:rPr lang="en-US" sz="3300" dirty="0" err="1"/>
              <a:t>IJsonOnSerialized</a:t>
            </a:r>
            <a:r>
              <a:rPr lang="en-US" sz="3300" dirty="0"/>
              <a:t>, </a:t>
            </a:r>
            <a:r>
              <a:rPr lang="en-US" sz="3300" dirty="0" err="1"/>
              <a:t>IJsonOnSerializing</a:t>
            </a:r>
            <a:endParaRPr lang="en-US" sz="3300" dirty="0"/>
          </a:p>
          <a:p>
            <a:r>
              <a:rPr lang="en-US" sz="3300" dirty="0"/>
              <a:t>[</a:t>
            </a:r>
            <a:r>
              <a:rPr lang="en-US" sz="3300" dirty="0" err="1"/>
              <a:t>JsonPropertyOrder</a:t>
            </a:r>
            <a:r>
              <a:rPr lang="en-US" sz="3300" dirty="0"/>
              <a:t>(x)] for serialization [Demo]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Writable DOM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ReferenceHandler.IgnoreCycles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– for reference loop handling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Write raw JSON using Utf8JsonWriter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9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9827-3752-D129-0C6E-7C174717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library APIs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3D00E-F94F-F8BA-920F-46DD86E69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1448"/>
            <a:ext cx="10515600" cy="5202621"/>
          </a:xfrm>
        </p:spPr>
        <p:txBody>
          <a:bodyPr>
            <a:normAutofit fontScale="55000" lnSpcReduction="20000"/>
          </a:bodyPr>
          <a:lstStyle/>
          <a:p>
            <a:r>
              <a:rPr lang="en-US" sz="4400" dirty="0"/>
              <a:t>Generic math [Demo]</a:t>
            </a:r>
          </a:p>
          <a:p>
            <a:pPr lvl="1"/>
            <a:r>
              <a:rPr lang="en-US" sz="3600" dirty="0" err="1"/>
              <a:t>System.Numerics</a:t>
            </a:r>
            <a:endParaRPr lang="en-US" sz="3600" dirty="0"/>
          </a:p>
          <a:p>
            <a:pPr lvl="1"/>
            <a:r>
              <a:rPr lang="en-US" sz="3600" dirty="0" err="1"/>
              <a:t>INumber</a:t>
            </a:r>
            <a:r>
              <a:rPr lang="en-US" sz="3600" dirty="0"/>
              <a:t>&lt;T&gt;, </a:t>
            </a:r>
            <a:r>
              <a:rPr lang="en-US" sz="3600" dirty="0" err="1"/>
              <a:t>IBinaryInteger</a:t>
            </a:r>
            <a:r>
              <a:rPr lang="en-US" sz="3600" dirty="0"/>
              <a:t>, </a:t>
            </a:r>
            <a:r>
              <a:rPr lang="en-US" sz="3600" dirty="0" err="1"/>
              <a:t>IFloatingPoint</a:t>
            </a:r>
            <a:r>
              <a:rPr lang="en-US" sz="3600" dirty="0"/>
              <a:t>, </a:t>
            </a:r>
            <a:r>
              <a:rPr lang="en-US" sz="3600" dirty="0" err="1"/>
              <a:t>INumberBase</a:t>
            </a:r>
            <a:r>
              <a:rPr lang="en-US" sz="3600" dirty="0"/>
              <a:t>, </a:t>
            </a:r>
            <a:r>
              <a:rPr lang="en-US" sz="3600" dirty="0" err="1"/>
              <a:t>ISignedNumber</a:t>
            </a:r>
            <a:endParaRPr lang="en-US" sz="3600" dirty="0"/>
          </a:p>
          <a:p>
            <a:pPr lvl="1"/>
            <a:r>
              <a:rPr lang="en-US" sz="3600" dirty="0"/>
              <a:t>Separate interfaces for functions and operators – like </a:t>
            </a:r>
            <a:r>
              <a:rPr lang="en-US" sz="3600" dirty="0" err="1"/>
              <a:t>IAdditionOperators</a:t>
            </a:r>
            <a:endParaRPr lang="en-US" sz="3600" dirty="0"/>
          </a:p>
          <a:p>
            <a:pPr lvl="1"/>
            <a:r>
              <a:rPr lang="en-US" sz="3600" dirty="0"/>
              <a:t>C# feature - using static abstract methods in interfaces</a:t>
            </a:r>
          </a:p>
          <a:p>
            <a:r>
              <a:rPr lang="en-US" sz="4400" dirty="0"/>
              <a:t>New Regex APIs</a:t>
            </a:r>
          </a:p>
          <a:p>
            <a:pPr lvl="1"/>
            <a:r>
              <a:rPr lang="en-US" sz="3600" dirty="0" err="1"/>
              <a:t>RegexGenerator</a:t>
            </a:r>
            <a:r>
              <a:rPr lang="en-US" sz="3600" dirty="0"/>
              <a:t> and Roslyn analyzers [Demo]</a:t>
            </a:r>
          </a:p>
          <a:p>
            <a:pPr lvl="1"/>
            <a:r>
              <a:rPr lang="en-US" sz="3600" dirty="0" err="1"/>
              <a:t>RegexOptions.NonBacktracking</a:t>
            </a:r>
            <a:endParaRPr lang="en-US" sz="3600" dirty="0"/>
          </a:p>
          <a:p>
            <a:pPr lvl="1"/>
            <a:r>
              <a:rPr lang="en-US" sz="3600" dirty="0"/>
              <a:t>A lot of other improvements</a:t>
            </a:r>
          </a:p>
          <a:p>
            <a:r>
              <a:rPr lang="en-US" sz="4400" dirty="0"/>
              <a:t>Rate limiting – </a:t>
            </a:r>
            <a:r>
              <a:rPr lang="en-US" sz="4400" dirty="0" err="1"/>
              <a:t>System.Threading.RateLimiting</a:t>
            </a:r>
            <a:endParaRPr lang="en-US" sz="4400" dirty="0"/>
          </a:p>
          <a:p>
            <a:pPr lvl="1"/>
            <a:r>
              <a:rPr lang="en-US" sz="3600" dirty="0"/>
              <a:t>Concurrency, token bucket, fixed window,  sliding window, partitioned...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Microseconds and Nanoseconds in date and time types [Demo]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New Stream methods –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ReadExactly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[Async]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ReadAtLeast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[Async]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Tar archive support –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System.Formats.Tar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assembly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Support for Unix file modes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Template authoring improvements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Constraints (OS, workload, host), multi-choice parameters, better exit codes and error reporting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22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E4329-5FD6-B13C-F499-AB6F12850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System.Text.Json</a:t>
            </a:r>
            <a:r>
              <a:rPr lang="en-US" dirty="0"/>
              <a:t>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36596-75E5-306A-7DFE-169C59C3D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500" dirty="0"/>
              <a:t>Polymorphism [Demo]</a:t>
            </a:r>
          </a:p>
          <a:p>
            <a:pPr lvl="1"/>
            <a:r>
              <a:rPr lang="en-US" sz="3000" dirty="0" err="1"/>
              <a:t>JsonDerivedType</a:t>
            </a:r>
            <a:endParaRPr lang="en-US" sz="3000" dirty="0"/>
          </a:p>
          <a:p>
            <a:r>
              <a:rPr lang="en-US" sz="3500" dirty="0"/>
              <a:t>JSON contract customization [Demo]</a:t>
            </a:r>
          </a:p>
          <a:p>
            <a:pPr lvl="1"/>
            <a:r>
              <a:rPr lang="en-US" sz="3000" dirty="0"/>
              <a:t>Adding type modifiers to </a:t>
            </a:r>
            <a:r>
              <a:rPr lang="en-US" sz="3000" dirty="0" err="1"/>
              <a:t>DefaultJsonTypeInfoResolver</a:t>
            </a:r>
            <a:endParaRPr lang="en-US" sz="3000" dirty="0"/>
          </a:p>
          <a:p>
            <a:pPr lvl="1"/>
            <a:r>
              <a:rPr lang="en-US" sz="3000" dirty="0"/>
              <a:t>Creating custom </a:t>
            </a:r>
            <a:r>
              <a:rPr lang="en-US" sz="3000" dirty="0" err="1"/>
              <a:t>IJsonTypeInfoResolver</a:t>
            </a:r>
            <a:endParaRPr lang="en-US" sz="3000" dirty="0"/>
          </a:p>
          <a:p>
            <a:pPr lvl="1"/>
            <a:r>
              <a:rPr lang="en-US" sz="3000" dirty="0"/>
              <a:t>Conditional property serialization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Source generation support for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IAsyncEnumerable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JsonDocument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DateOnly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TimeOnly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types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C# 11 required members support – throws exception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Utf8JsonReader.CopyString()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9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6437CE-489C-AA7D-C535-8E64485E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C0C386-BD03-3AA4-C085-68F59BF56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TargetFramework</a:t>
            </a:r>
            <a:r>
              <a:rPr lang="en-US" dirty="0"/>
              <a:t>&gt;.net6.0&lt;/</a:t>
            </a:r>
            <a:r>
              <a:rPr lang="en-US" dirty="0" err="1"/>
              <a:t>TargetFramework</a:t>
            </a:r>
            <a:r>
              <a:rPr lang="en-US" dirty="0"/>
              <a:t>&gt;</a:t>
            </a:r>
          </a:p>
          <a:p>
            <a:r>
              <a:rPr lang="en-US" dirty="0"/>
              <a:t>&lt;</a:t>
            </a:r>
            <a:r>
              <a:rPr lang="en-US" dirty="0" err="1"/>
              <a:t>TargetFramework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.net6.0-android,.net6.0-ios,.net6.0-windows</a:t>
            </a:r>
            <a:br>
              <a:rPr lang="en-US" dirty="0"/>
            </a:br>
            <a:r>
              <a:rPr lang="en-US" dirty="0"/>
              <a:t>&lt;/</a:t>
            </a:r>
            <a:r>
              <a:rPr lang="en-US" dirty="0" err="1"/>
              <a:t>TargetFramework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37406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EF95D-6BC3-9382-0DE9-180F2D05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6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67AC1-4856-C861-1A1B-EEF620F27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237"/>
          </a:xfrm>
        </p:spPr>
        <p:txBody>
          <a:bodyPr>
            <a:normAutofit fontScale="62500" lnSpcReduction="20000"/>
          </a:bodyPr>
          <a:lstStyle/>
          <a:p>
            <a:r>
              <a:rPr lang="en-US" sz="3400" dirty="0"/>
              <a:t>Workloads</a:t>
            </a:r>
          </a:p>
          <a:p>
            <a:r>
              <a:rPr lang="en-US" sz="3400" dirty="0"/>
              <a:t>Single-file apps improvements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Work on Windows and macOS too, in addition to Linux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Static analysis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Compression </a:t>
            </a:r>
          </a:p>
          <a:p>
            <a:r>
              <a:rPr lang="en-US" sz="3400" dirty="0"/>
              <a:t>More aggressive IL trimming</a:t>
            </a:r>
          </a:p>
          <a:p>
            <a:pPr lvl="1"/>
            <a:r>
              <a:rPr lang="en-US" sz="3400" dirty="0"/>
              <a:t>Reduced app size</a:t>
            </a:r>
          </a:p>
          <a:p>
            <a:r>
              <a:rPr lang="en-US" sz="3400" dirty="0"/>
              <a:t>Arm64 on Windows and macOS</a:t>
            </a:r>
          </a:p>
          <a:p>
            <a:r>
              <a:rPr lang="en-US" sz="3400" dirty="0"/>
              <a:t>Modernized templates [Demo]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Top-level statements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async Main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Global using directives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File-scoped namespaces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Target-type new expressions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Nullable reference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8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5C33-7D5D-18B9-9F88-F23C8F92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7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72630-03C8-4894-ABEE-19C54E39E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/>
              <a:t>Native AOT </a:t>
            </a:r>
          </a:p>
          <a:p>
            <a:pPr lvl="1"/>
            <a:r>
              <a:rPr lang="en-US" sz="3300" dirty="0">
                <a:solidFill>
                  <a:schemeClr val="bg1">
                    <a:lumMod val="65000"/>
                  </a:schemeClr>
                </a:solidFill>
              </a:rPr>
              <a:t>No longer experimental</a:t>
            </a:r>
          </a:p>
          <a:p>
            <a:pPr lvl="1"/>
            <a:r>
              <a:rPr lang="en-US" sz="3300" dirty="0">
                <a:solidFill>
                  <a:schemeClr val="bg1">
                    <a:lumMod val="65000"/>
                  </a:schemeClr>
                </a:solidFill>
              </a:rPr>
              <a:t>Generates code at build time instead of runtime</a:t>
            </a:r>
          </a:p>
          <a:p>
            <a:pPr lvl="1"/>
            <a:r>
              <a:rPr lang="en-US" sz="3300" dirty="0">
                <a:solidFill>
                  <a:schemeClr val="bg1">
                    <a:lumMod val="65000"/>
                  </a:schemeClr>
                </a:solidFill>
              </a:rPr>
              <a:t>Improves startup time, memory usage, access to restricted platforms (no JIT), size on disk</a:t>
            </a:r>
          </a:p>
          <a:p>
            <a:pPr lvl="1"/>
            <a:r>
              <a:rPr lang="en-US" sz="3300" dirty="0">
                <a:solidFill>
                  <a:schemeClr val="bg1">
                    <a:lumMod val="65000"/>
                  </a:schemeClr>
                </a:solidFill>
              </a:rPr>
              <a:t>Console apps and native libraries</a:t>
            </a:r>
          </a:p>
          <a:p>
            <a:r>
              <a:rPr lang="en-US" sz="3600" dirty="0"/>
              <a:t>New CLI parser</a:t>
            </a:r>
          </a:p>
          <a:p>
            <a:pPr lvl="1"/>
            <a:r>
              <a:rPr lang="en-US" sz="3300" dirty="0">
                <a:solidFill>
                  <a:schemeClr val="bg1">
                    <a:lumMod val="65000"/>
                  </a:schemeClr>
                </a:solidFill>
              </a:rPr>
              <a:t>“dotnet new” improved CLI</a:t>
            </a:r>
          </a:p>
          <a:p>
            <a:pPr lvl="1"/>
            <a:r>
              <a:rPr lang="en-US" sz="3300" dirty="0">
                <a:solidFill>
                  <a:schemeClr val="bg1">
                    <a:lumMod val="65000"/>
                  </a:schemeClr>
                </a:solidFill>
              </a:rPr>
              <a:t>“dotnet --info” updates</a:t>
            </a:r>
          </a:p>
          <a:p>
            <a:r>
              <a:rPr lang="en-US" sz="3600" dirty="0"/>
              <a:t>Central Package Management – </a:t>
            </a:r>
            <a:r>
              <a:rPr lang="en-US" sz="3600" dirty="0" err="1"/>
              <a:t>Directory.Packages.props</a:t>
            </a:r>
            <a:endParaRPr lang="en-US" sz="3600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Improved .NET host error messages – i.e., missing runtime errors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Console.ReadKey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improved, especially for Linux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621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B75E-7E86-E0A9-DA05-6FE54A69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.NET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750E8-05F3-77E7-27BD-BA97A22C0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9465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Hot Reload</a:t>
            </a:r>
          </a:p>
          <a:p>
            <a:pPr lvl="1"/>
            <a:r>
              <a:rPr lang="en-US" sz="3200" dirty="0"/>
              <a:t>Nearly a fiasco, that would work in VS 2022 only</a:t>
            </a:r>
          </a:p>
          <a:p>
            <a:pPr lvl="2"/>
            <a:r>
              <a:rPr lang="en-US" sz="2800" dirty="0"/>
              <a:t>Decision reverted after 3 days</a:t>
            </a:r>
          </a:p>
          <a:p>
            <a:pPr lvl="1"/>
            <a:r>
              <a:rPr lang="en-US" sz="3200" dirty="0"/>
              <a:t>Available through dotnet watch and VS2022</a:t>
            </a:r>
          </a:p>
          <a:p>
            <a:r>
              <a:rPr lang="en-US" sz="3600" dirty="0"/>
              <a:t>.NET Upgrade Assistant</a:t>
            </a:r>
          </a:p>
          <a:p>
            <a:pPr lvl="1"/>
            <a:r>
              <a:rPr lang="en-US" sz="3200" dirty="0">
                <a:hlinkClick r:id="rId3"/>
              </a:rPr>
              <a:t>https://github.com/dotnet/upgrade-assistant</a:t>
            </a:r>
            <a:endParaRPr lang="en-US" sz="3200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New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Crossgen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(Crossgen2)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ReadyToRun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format – ahead of time compilation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.NET 6 is included in Ubuntu 22.04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apt install dotnet6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64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A3DBD-32CE-2901-DF7A-C591F326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89A0E-FA2E-B475-10BF-8D3D76BD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Hot Reload improvements 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for Blazor WebAssembly, iOS and Android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More lambda methods support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Adding new static fields, static methods, and non-virtual instance methods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Adding new classes</a:t>
            </a:r>
          </a:p>
          <a:p>
            <a:pPr lvl="1"/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dotnet watch restarts for rude edits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1292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DE55D4-01C6-30FB-5890-16B370DA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improvements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B2C38B0-EAD5-DADC-D878-14F1C3DB8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2525" y="2391870"/>
            <a:ext cx="5295902" cy="41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23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1404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7F768-554D-FFD9-0FCC-64C52FFD8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improvements in .NET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BC01D-6E22-26BE-2CE2-F6F823827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2500"/>
          </a:xfrm>
        </p:spPr>
        <p:txBody>
          <a:bodyPr>
            <a:normAutofit fontScale="70000" lnSpcReduction="20000"/>
          </a:bodyPr>
          <a:lstStyle/>
          <a:p>
            <a:r>
              <a:rPr lang="en-US" sz="4000" dirty="0"/>
              <a:t>Considerably reduced memory allocations</a:t>
            </a:r>
          </a:p>
          <a:p>
            <a:r>
              <a:rPr lang="en-US" sz="4000" dirty="0"/>
              <a:t>Improved performance on API-by-API basis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ThreadPool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Tasks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FileStream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rewritten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System.Net.Sockets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System.Net.Dns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Collections and LINQ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Cryptography</a:t>
            </a:r>
          </a:p>
          <a:p>
            <a:r>
              <a:rPr lang="en-US" sz="4000" dirty="0"/>
              <a:t>Improving inner-loop performance for .NET developers</a:t>
            </a:r>
          </a:p>
          <a:p>
            <a:pPr lvl="1"/>
            <a:r>
              <a:rPr lang="en-US" sz="4000" dirty="0"/>
              <a:t>Hot Reload, Hot Restart</a:t>
            </a:r>
          </a:p>
          <a:p>
            <a:pPr lvl="1"/>
            <a:r>
              <a:rPr lang="en-US" sz="4000" dirty="0"/>
              <a:t>Improved build times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Faster and smarter JIT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inlining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New PGO and dynamic PGO – profile-guided optimization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Loop alignment / code alignment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803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53976-906F-29FE-D4BE-72F04407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improvements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519C9-8A7B-A833-F791-E73841DFD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9768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Improvements in existing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CodeGen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/ JIT features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Dynamic PGO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Arm64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Loop optimizations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Logging source generator improvements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On-Stack Replacement (OSR)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Mono performance improved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Regex source generator and other regex performance improvements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Reflection and Interop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Threading improvement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Primitive types parsing, formatting and equality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Arrays, strings, Collections and Spans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LINQ Min, Max, Sum, Average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JSON, XML, Compression, Cryptography, Diagnostics, Exceptions...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290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DE55D4-01C6-30FB-5890-16B370DA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Core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7B4542B-FF08-9461-DE34-93CCEDD47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4949" y="1495972"/>
            <a:ext cx="4931346" cy="499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44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BEA99-BD48-3E50-2625-560F9FEEB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 EF Core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47423-DE99-D587-064A-B9FEAE6D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85685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/>
              <a:t>Performance improvements</a:t>
            </a:r>
          </a:p>
          <a:p>
            <a:pPr lvl="1"/>
            <a:r>
              <a:rPr lang="en-US" sz="3600" dirty="0"/>
              <a:t>EF Core 6.0 is 40-70% faster than 5.0</a:t>
            </a:r>
          </a:p>
          <a:p>
            <a:pPr lvl="1"/>
            <a:r>
              <a:rPr lang="en-US" sz="3600" dirty="0"/>
              <a:t>Memory allocations decreased considerably</a:t>
            </a:r>
          </a:p>
          <a:p>
            <a:pPr lvl="1"/>
            <a:r>
              <a:rPr lang="en-US" sz="3600" dirty="0"/>
              <a:t>Performance closed to Dapper in almost all situations</a:t>
            </a:r>
          </a:p>
          <a:p>
            <a:r>
              <a:rPr lang="en-US" sz="3600" dirty="0"/>
              <a:t>DevOps friendly migration bundles – self-contained executable</a:t>
            </a:r>
          </a:p>
          <a:p>
            <a:pPr lvl="1"/>
            <a:r>
              <a:rPr lang="en-US" sz="3600" dirty="0"/>
              <a:t>dotnet </a:t>
            </a:r>
            <a:r>
              <a:rPr lang="en-US" sz="3600" dirty="0" err="1"/>
              <a:t>ef</a:t>
            </a:r>
            <a:r>
              <a:rPr lang="en-US" sz="3600" dirty="0"/>
              <a:t> migrations bundle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Mapping attributes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Unicode, Precision,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EntityTypeConfiguration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Reduced startup time via compiled models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Pre-convention model configuration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Improved Cosmos DB support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SQL Server temporal tables support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858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DA96-B0B4-B9EF-C21B-979EB47C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 EF Core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F0D1-82C9-1708-9DB7-AF5E277C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38237"/>
          </a:xfrm>
        </p:spPr>
        <p:txBody>
          <a:bodyPr>
            <a:normAutofit fontScale="70000" lnSpcReduction="20000"/>
          </a:bodyPr>
          <a:lstStyle/>
          <a:p>
            <a:r>
              <a:rPr lang="en-US" sz="4000" dirty="0"/>
              <a:t>JSON columns in relational databases</a:t>
            </a:r>
          </a:p>
          <a:p>
            <a:r>
              <a:rPr lang="en-US" sz="4000" dirty="0"/>
              <a:t>Bulk updates</a:t>
            </a:r>
          </a:p>
          <a:p>
            <a:r>
              <a:rPr lang="en-US" sz="4000" dirty="0"/>
              <a:t>Performance improvements on inserts and updates (</a:t>
            </a:r>
            <a:r>
              <a:rPr lang="en-US" sz="4000" dirty="0" err="1"/>
              <a:t>SaveChanges</a:t>
            </a:r>
            <a:r>
              <a:rPr lang="en-US" sz="4000" dirty="0"/>
              <a:t>)</a:t>
            </a:r>
          </a:p>
          <a:p>
            <a:r>
              <a:rPr lang="en-US" sz="4000" dirty="0"/>
              <a:t>Map CUD operations to stored procedures</a:t>
            </a:r>
          </a:p>
          <a:p>
            <a:r>
              <a:rPr lang="en-US" sz="4000" dirty="0"/>
              <a:t>Table-per-concrete-type (TPC) mapping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Override model building conventions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Database scaffolding T4 templates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Interceptors improvements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Intercept, modify, and/or suppress EF core operation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Query enhancements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2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ED44A1-C44F-0BBC-8E79-F44AE982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D240A0C-0699-6365-63FA-CC8F44FE9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874" y="3968750"/>
            <a:ext cx="69532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07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0A859-1DBD-1AA6-F5AB-0D9FCAD9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6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6E63A-6122-50C1-CC1E-6B8276FEE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970"/>
            <a:ext cx="10515600" cy="4837934"/>
          </a:xfrm>
        </p:spPr>
        <p:txBody>
          <a:bodyPr>
            <a:normAutofit fontScale="55000" lnSpcReduction="20000"/>
          </a:bodyPr>
          <a:lstStyle/>
          <a:p>
            <a:r>
              <a:rPr lang="en-US" sz="4400" dirty="0"/>
              <a:t>Hot Reload</a:t>
            </a:r>
          </a:p>
          <a:p>
            <a:r>
              <a:rPr lang="en-US" sz="4400" dirty="0"/>
              <a:t>HTTP/3 and QUIC</a:t>
            </a:r>
          </a:p>
          <a:p>
            <a:r>
              <a:rPr lang="en-US" sz="4400" dirty="0"/>
              <a:t>Kestrel is default launch profile</a:t>
            </a:r>
          </a:p>
          <a:p>
            <a:r>
              <a:rPr lang="en-US" sz="4400" dirty="0"/>
              <a:t>Source generators in Razor compiler – improved build times</a:t>
            </a:r>
          </a:p>
          <a:p>
            <a:r>
              <a:rPr lang="en-US" sz="4400" dirty="0"/>
              <a:t>CSS isolation for MVC Views and Razor Pages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JavaScript modules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Single-file publishing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Async streaming using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IAsyncEnumerable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Updated templates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SPA support upgraded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Duende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IdentityServer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upgraded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Bootstrap upgraded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Smaller JS scripts for SignalR, Blazor Server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MessagePack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 logging and W3CLogger middleware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Shadow-copying in IIS [Preview]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923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D05F8-6E9D-45C9-0410-52CE41BC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APIs in ASP.NET Core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8F52D-A8F9-2084-0611-9AE9EB786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New hosting APIs [Demo]</a:t>
            </a:r>
          </a:p>
          <a:p>
            <a:pPr lvl="1"/>
            <a:r>
              <a:rPr lang="en-US" dirty="0" err="1"/>
              <a:t>WebApplication</a:t>
            </a:r>
            <a:r>
              <a:rPr lang="en-US" dirty="0"/>
              <a:t> and </a:t>
            </a:r>
            <a:r>
              <a:rPr lang="en-US" dirty="0" err="1"/>
              <a:t>WebApplicationBuilder</a:t>
            </a:r>
            <a:endParaRPr lang="en-US" dirty="0"/>
          </a:p>
          <a:p>
            <a:r>
              <a:rPr lang="en-US" dirty="0"/>
              <a:t>New routing APIs [Demo]</a:t>
            </a:r>
          </a:p>
          <a:p>
            <a:pPr lvl="1"/>
            <a:r>
              <a:rPr lang="en-US" dirty="0" err="1"/>
              <a:t>MapGet</a:t>
            </a:r>
            <a:r>
              <a:rPr lang="en-US" dirty="0"/>
              <a:t>, </a:t>
            </a:r>
            <a:r>
              <a:rPr lang="en-US" dirty="0" err="1"/>
              <a:t>MapPost</a:t>
            </a:r>
            <a:r>
              <a:rPr lang="en-US" dirty="0"/>
              <a:t>, </a:t>
            </a:r>
            <a:r>
              <a:rPr lang="en-US" dirty="0" err="1"/>
              <a:t>MapPut</a:t>
            </a:r>
            <a:r>
              <a:rPr lang="en-US" dirty="0"/>
              <a:t>, </a:t>
            </a:r>
            <a:r>
              <a:rPr lang="en-US" dirty="0" err="1"/>
              <a:t>MapDelete</a:t>
            </a:r>
            <a:r>
              <a:rPr lang="en-US" dirty="0"/>
              <a:t>, </a:t>
            </a:r>
            <a:r>
              <a:rPr lang="en-US" dirty="0" err="1"/>
              <a:t>MapMethods</a:t>
            </a:r>
            <a:endParaRPr lang="en-US" dirty="0"/>
          </a:p>
          <a:p>
            <a:pPr lvl="1"/>
            <a:r>
              <a:rPr lang="en-US" sz="2800" dirty="0" err="1"/>
              <a:t>app.MapGet</a:t>
            </a:r>
            <a:r>
              <a:rPr lang="en-US" sz="2800" dirty="0"/>
              <a:t>("/", () =&gt; "This is a GET");</a:t>
            </a:r>
            <a:endParaRPr lang="en-US" dirty="0"/>
          </a:p>
          <a:p>
            <a:r>
              <a:rPr lang="en-US" dirty="0"/>
              <a:t>Increased performance</a:t>
            </a:r>
          </a:p>
          <a:p>
            <a:r>
              <a:rPr lang="en-US" dirty="0"/>
              <a:t>Beginner friendly - lower barrier of entry</a:t>
            </a:r>
          </a:p>
          <a:p>
            <a:r>
              <a:rPr lang="en-US" dirty="0" err="1"/>
              <a:t>OpenAPI</a:t>
            </a:r>
            <a:r>
              <a:rPr lang="en-US" dirty="0"/>
              <a:t> support [Demo]</a:t>
            </a:r>
          </a:p>
          <a:p>
            <a:r>
              <a:rPr lang="en-US" dirty="0"/>
              <a:t>Improved integration testing [Demo]</a:t>
            </a:r>
          </a:p>
          <a:p>
            <a:pPr lvl="1"/>
            <a:r>
              <a:rPr lang="en-US" dirty="0" err="1"/>
              <a:t>WebApplicationFactory</a:t>
            </a:r>
            <a:r>
              <a:rPr lang="en-US" dirty="0"/>
              <a:t> instead of </a:t>
            </a:r>
            <a:r>
              <a:rPr lang="en-US" dirty="0" err="1"/>
              <a:t>TestServer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973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ABB9C-7D82-B8B8-1B2E-93935FE4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7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26013-0F54-1B73-D259-94599A2D1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2500"/>
          </a:xfrm>
        </p:spPr>
        <p:txBody>
          <a:bodyPr>
            <a:normAutofit fontScale="70000" lnSpcReduction="20000"/>
          </a:bodyPr>
          <a:lstStyle/>
          <a:p>
            <a:r>
              <a:rPr lang="en-US" sz="4000" dirty="0" err="1"/>
              <a:t>RateLimiting</a:t>
            </a:r>
            <a:r>
              <a:rPr lang="en-US" sz="4000" dirty="0"/>
              <a:t> middleware</a:t>
            </a:r>
          </a:p>
          <a:p>
            <a:r>
              <a:rPr lang="en-US" sz="4000" dirty="0"/>
              <a:t>Output caching middleware</a:t>
            </a:r>
          </a:p>
          <a:p>
            <a:r>
              <a:rPr lang="en-US" sz="4000" dirty="0"/>
              <a:t>Incremental ASP.NET migration tooling</a:t>
            </a:r>
          </a:p>
          <a:p>
            <a:r>
              <a:rPr lang="en-US" sz="3100" dirty="0">
                <a:solidFill>
                  <a:schemeClr val="bg1">
                    <a:lumMod val="65000"/>
                  </a:schemeClr>
                </a:solidFill>
              </a:rPr>
              <a:t>Kestrel improvements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Support for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WebSockets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over HTTP/2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Performance improved on high core machines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HTTP/2 performance improvement -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gRPC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file uploads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HTTP/3 – performance improvement,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WebTransport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support [Experimental]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New problem details service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Request decompression middleware 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Brotli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Deflate,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GZip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 longer required to use [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FromServices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] in action method parameters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TryParse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method support for action method parameters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Dark mode for developer exception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65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2BF1F-3FEA-78FF-958B-66F57F55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APIs in ASP.NET Core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D2973-146C-8CF1-A4E7-2CCB126CC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62"/>
            <a:ext cx="10515600" cy="5108028"/>
          </a:xfrm>
        </p:spPr>
        <p:txBody>
          <a:bodyPr>
            <a:normAutofit fontScale="70000" lnSpcReduction="20000"/>
          </a:bodyPr>
          <a:lstStyle/>
          <a:p>
            <a:r>
              <a:rPr lang="en-US" sz="4000" dirty="0" err="1"/>
              <a:t>IEndpointFilter</a:t>
            </a:r>
            <a:r>
              <a:rPr lang="en-US" sz="4000" dirty="0"/>
              <a:t> support [Demo]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IFormFile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IFormFileCollection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Binding to Stream or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PipeReader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Binding a set of parameters into a single object with props using [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AsParameters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]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Endpoint description and summaries used for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[Demo]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Binding arrays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IResult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implementations are now public and have new interfaces [Demo]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IContentTypeHttpResult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IFileHttpResult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INestedHttpResult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IStatusCodeHttpResult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IValueHttpResult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Typed results –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Microsoft.AspNetCore.Http.TypedResults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Self-describing minimal APIs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IEndpointMetadataProvider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IEndpointParameterMetadataProvider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Uses C# 11 static abstract interface members, works with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TypedResults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Route groups with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MapGroup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432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135225-5F62-4E59-D8D3-FAE8167EE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36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C08A-36B5-66D9-043D-49B0261B0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SignalR in .NET 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860B3-34E9-031D-3237-C9BC2273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SignalR Client package annotated for nullability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WebSocket compression – disabled by default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CloseOnAuthenticationExpiration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option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Close the connection if the authentication token expires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Testing improvements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WebSocketFactory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in options when creating .NET SignalR connection – can be used with Test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14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0F97-B488-56C6-3CBB-237AF466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SignalR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12097-3E47-D068-A560-A170C5A04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 source generator</a:t>
            </a:r>
          </a:p>
          <a:p>
            <a:r>
              <a:rPr lang="en-US" dirty="0"/>
              <a:t>Dependency injection for hub methods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Invoke client results from server using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Clients.Single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connId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InvokeAsync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&lt;T&gt;()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26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6863AE-ECE0-2B2D-EEF4-915EEDC3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77F248-4688-FBB3-BD2C-D7410D9A2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45" y="2409606"/>
            <a:ext cx="4083269" cy="40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82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B392A6-6868-24F9-F51E-A3F974BE7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features in .NET 6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7F311D-3369-11C8-F8F6-421913403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593"/>
            <a:ext cx="10515600" cy="5065986"/>
          </a:xfrm>
        </p:spPr>
        <p:txBody>
          <a:bodyPr>
            <a:normAutofit fontScale="47500" lnSpcReduction="20000"/>
          </a:bodyPr>
          <a:lstStyle/>
          <a:p>
            <a:r>
              <a:rPr lang="en-US" sz="4200" dirty="0"/>
              <a:t>Rendering Blazor components from JavaScript</a:t>
            </a:r>
          </a:p>
          <a:p>
            <a:r>
              <a:rPr lang="en-US" sz="4200" dirty="0"/>
              <a:t>Custom elements – HTML standard interface [experimental]</a:t>
            </a:r>
          </a:p>
          <a:p>
            <a:r>
              <a:rPr lang="en-US" sz="4200" dirty="0"/>
              <a:t>Blazor WebAssembly AOT compilation</a:t>
            </a:r>
          </a:p>
          <a:p>
            <a:pPr lvl="1"/>
            <a:r>
              <a:rPr lang="en-US" sz="3800" dirty="0"/>
              <a:t>Reduced Blazor WebAssembly download size with runtime relinking</a:t>
            </a:r>
          </a:p>
          <a:p>
            <a:r>
              <a:rPr lang="en-US" sz="4200" dirty="0"/>
              <a:t>Streaming interop from JavaScript to .NET</a:t>
            </a:r>
          </a:p>
          <a:p>
            <a:pPr lvl="1"/>
            <a:r>
              <a:rPr lang="en-US" sz="3800" dirty="0"/>
              <a:t>much faster file uploads and large file support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Preserve server-side prerendered states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Custom event arguments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ErrorBoundary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component [Demo]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Accepting component parameters from query string – [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SupplyParameterFromQuery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] [Demo]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Improved accessibility in templates [Demo]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new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FocusOnNavigate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component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Modify &lt;head&gt; content from Blazor components [Demo]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PageTitle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HeadContent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components,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HeadOutlet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for destination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Support for multiple attribute on &lt;select&gt; element [Demo]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Custom deployment for Blazor to avoid issue with downloading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dlls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 some environments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Linking native WebAssembly dependencies</a:t>
            </a:r>
          </a:p>
        </p:txBody>
      </p:sp>
    </p:spTree>
    <p:extLst>
      <p:ext uri="{BB962C8B-B14F-4D97-AF65-F5344CB8AC3E}">
        <p14:creationId xmlns:p14="http://schemas.microsoft.com/office/powerpoint/2010/main" val="2843332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1B92-5BB5-86E8-F943-299BA8B8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features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E8468-AC5A-700A-2D79-083968E84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3800" dirty="0"/>
              <a:t>Support for </a:t>
            </a:r>
            <a:r>
              <a:rPr lang="en-US" sz="3800" dirty="0" err="1"/>
              <a:t>System.Security.Cryptography</a:t>
            </a:r>
            <a:endParaRPr lang="en-US" sz="3800" dirty="0"/>
          </a:p>
          <a:p>
            <a:r>
              <a:rPr lang="en-US" sz="3800" dirty="0"/>
              <a:t>Blazor custom elements are no longer experimental</a:t>
            </a:r>
          </a:p>
          <a:p>
            <a:r>
              <a:rPr lang="en-US" sz="3800" dirty="0" err="1"/>
              <a:t>QuickGrid</a:t>
            </a:r>
            <a:r>
              <a:rPr lang="en-US" sz="3800" dirty="0"/>
              <a:t> component [experimental]</a:t>
            </a:r>
          </a:p>
          <a:p>
            <a:pPr lvl="1"/>
            <a:r>
              <a:rPr lang="en-US" sz="2900" dirty="0">
                <a:hlinkClick r:id="rId3"/>
              </a:rPr>
              <a:t>https://aspnet.github.io/quickgridsamples/</a:t>
            </a:r>
            <a:r>
              <a:rPr lang="en-US" sz="2900" dirty="0"/>
              <a:t> </a:t>
            </a:r>
          </a:p>
          <a:p>
            <a:r>
              <a:rPr lang="en-US" sz="3800" dirty="0"/>
              <a:t>New loading page [Demo]</a:t>
            </a:r>
          </a:p>
          <a:p>
            <a:r>
              <a:rPr lang="en-US" sz="3800" dirty="0"/>
              <a:t>Interoperability between .NET 7 and JavaScript through .NET WebAssembly runtime</a:t>
            </a:r>
          </a:p>
          <a:p>
            <a:r>
              <a:rPr lang="en-US" sz="3800" dirty="0"/>
              <a:t>WebAssembly multithreading [experimental]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Empty Blazor project templates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@bind:get (value), @bind:set (callback), @bind:after (async) modifiers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NavigationManager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– pass state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Dynamic authentication requests in Blazor WebAssembly – custom params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Improved diagnostics for authentication in Blazor WebAssembly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Blazor WebAssembly debugging improvements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492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8C2C-7C1A-1B9A-FFBE-F66D02DF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C4405-F8F2-83AD-5A98-4BF019309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natively on Windows and macOS via MAUI</a:t>
            </a:r>
          </a:p>
          <a:p>
            <a:r>
              <a:rPr lang="en-US" dirty="0" err="1"/>
              <a:t>BlazorWebView</a:t>
            </a:r>
            <a:r>
              <a:rPr lang="en-US" dirty="0"/>
              <a:t> for WPF and 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323E9-41F6-57D6-F888-85A6752E3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60" y="3246728"/>
            <a:ext cx="5458212" cy="36112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2F0880-143B-7233-EB92-E6A7364DE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762" y="3246727"/>
            <a:ext cx="4517280" cy="361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86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D0B6A9-1121-84DD-3CE5-118803E3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MAUI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439E59-6035-FDAB-D988-7E0A2E2A0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2" y="2575034"/>
            <a:ext cx="7272552" cy="40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71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5A86-A73A-3451-A228-E0FA2CFD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Xamarin.Forms</a:t>
            </a:r>
            <a:r>
              <a:rPr lang="en-US" dirty="0"/>
              <a:t> =&gt; MAUI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A6928-A222-6EAD-B68B-3268FF8A2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469"/>
            <a:ext cx="10515600" cy="5265683"/>
          </a:xfrm>
        </p:spPr>
        <p:txBody>
          <a:bodyPr>
            <a:normAutofit fontScale="47500" lnSpcReduction="20000"/>
          </a:bodyPr>
          <a:lstStyle/>
          <a:p>
            <a:r>
              <a:rPr lang="en-US" sz="3400" dirty="0"/>
              <a:t>Support for iOS, Android, macOS, Windows, Tizen</a:t>
            </a:r>
          </a:p>
          <a:p>
            <a:r>
              <a:rPr lang="en-US" sz="3400" dirty="0"/>
              <a:t>Single project, using platform folders</a:t>
            </a:r>
          </a:p>
          <a:p>
            <a:r>
              <a:rPr lang="en-US" sz="3400" dirty="0"/>
              <a:t>Sharing code and resources across platforms</a:t>
            </a:r>
          </a:p>
          <a:p>
            <a:pPr lvl="1"/>
            <a:r>
              <a:rPr lang="en-US" sz="2900" dirty="0"/>
              <a:t>Images, icons, fonts, manifests</a:t>
            </a:r>
          </a:p>
          <a:p>
            <a:r>
              <a:rPr lang="en-US" sz="3400" dirty="0"/>
              <a:t>Host model using </a:t>
            </a:r>
            <a:r>
              <a:rPr lang="en-US" sz="3400" dirty="0" err="1"/>
              <a:t>IAppHostBuilder</a:t>
            </a:r>
            <a:endParaRPr lang="en-US" sz="3400" dirty="0"/>
          </a:p>
          <a:p>
            <a:pPr lvl="1"/>
            <a:r>
              <a:rPr lang="en-US" sz="2900" dirty="0"/>
              <a:t>Dependency injection and lifecycle events</a:t>
            </a:r>
          </a:p>
          <a:p>
            <a:pPr lvl="1"/>
            <a:r>
              <a:rPr lang="en-US" sz="2900" dirty="0"/>
              <a:t>Shared </a:t>
            </a:r>
            <a:r>
              <a:rPr lang="en-US" sz="2900" dirty="0" err="1"/>
              <a:t>MauiApp</a:t>
            </a:r>
            <a:r>
              <a:rPr lang="en-US" sz="2900" dirty="0"/>
              <a:t> class and per-platform applications</a:t>
            </a:r>
          </a:p>
          <a:p>
            <a:r>
              <a:rPr lang="en-US" sz="3400" dirty="0"/>
              <a:t>Hot Reload support</a:t>
            </a:r>
          </a:p>
          <a:p>
            <a:r>
              <a:rPr lang="en-US" sz="3400" dirty="0"/>
              <a:t>Windows App SDK (Project Reunion)</a:t>
            </a:r>
          </a:p>
          <a:p>
            <a:r>
              <a:rPr lang="en-US" sz="3400" dirty="0"/>
              <a:t>Essentials (previously </a:t>
            </a:r>
            <a:r>
              <a:rPr lang="en-US" sz="3400" dirty="0" err="1"/>
              <a:t>Xamarin.Essentials</a:t>
            </a:r>
            <a:r>
              <a:rPr lang="en-US" sz="3400" dirty="0"/>
              <a:t>) for common </a:t>
            </a:r>
            <a:br>
              <a:rPr lang="en-US" sz="3400" dirty="0"/>
            </a:br>
            <a:r>
              <a:rPr lang="en-US" sz="3400" dirty="0"/>
              <a:t>device features is included in core</a:t>
            </a:r>
          </a:p>
          <a:p>
            <a:r>
              <a:rPr lang="en-US" sz="3400" dirty="0"/>
              <a:t>.NET MAUI Community Toolkit</a:t>
            </a:r>
          </a:p>
          <a:p>
            <a:r>
              <a:rPr lang="en-US" sz="3400" dirty="0"/>
              <a:t>Third-party components – DevExpress, </a:t>
            </a:r>
            <a:r>
              <a:rPr lang="en-US" sz="3400" dirty="0" err="1"/>
              <a:t>Syncfusion</a:t>
            </a:r>
            <a:r>
              <a:rPr lang="en-US" sz="3400" dirty="0"/>
              <a:t>, Telerik...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Performance improvement over Xamarin.Forms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Control customization is easier than with Xamarin.Forms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Multi-window apps and popups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Menus for desktop apps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maui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-check tool – check and fix the requirements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Supported in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Microsoft.Identity.Client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for authentication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C5457-EB0A-E2D1-AE20-C7250E37C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058" y="1492469"/>
            <a:ext cx="5834457" cy="277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40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C5A8-E28E-3A5E-662C-C1F67F95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ready?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F597E-AB46-5434-B631-02AB5A19A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 out-of-the-box support for Linux </a:t>
            </a:r>
          </a:p>
          <a:p>
            <a:r>
              <a:rPr lang="en-US" sz="2800" dirty="0"/>
              <a:t>Unstable </a:t>
            </a:r>
          </a:p>
          <a:p>
            <a:pPr lvl="1"/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AB5BB-B848-19B3-BC1F-2D7E8A2B1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256" y="2944758"/>
            <a:ext cx="2935566" cy="3797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5A6B15-764C-5943-0F8D-C973917C6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176" y="4644865"/>
            <a:ext cx="4362450" cy="2105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B453F1-5CA8-26C3-4B31-72D67B392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809" y="2168853"/>
            <a:ext cx="4072033" cy="458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0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75A8E-991D-A722-B990-3F544D65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MAUI Blazor / Blazor Hybrid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DD65A-BFDE-2C1E-A62E-E72B12BFB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BlazorWebView</a:t>
            </a:r>
            <a:r>
              <a:rPr lang="en-US" dirty="0"/>
              <a:t> control</a:t>
            </a:r>
          </a:p>
          <a:p>
            <a:r>
              <a:rPr lang="en-US" dirty="0"/>
              <a:t>Desktop, mobile, and web</a:t>
            </a:r>
          </a:p>
        </p:txBody>
      </p:sp>
    </p:spTree>
    <p:extLst>
      <p:ext uri="{BB962C8B-B14F-4D97-AF65-F5344CB8AC3E}">
        <p14:creationId xmlns:p14="http://schemas.microsoft.com/office/powerpoint/2010/main" val="2407069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8BB3D-95CE-9CEE-5C4F-B47AF1D8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2D04C7-FD9B-4D80-E137-48180CC71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63" y="2183991"/>
            <a:ext cx="2774315" cy="2774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F48895-74CC-188B-F3A5-1E2672A5D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34" y="4325805"/>
            <a:ext cx="2049184" cy="20491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158716-1B3C-D19F-4D61-410987C7B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376" y="4606834"/>
            <a:ext cx="1574075" cy="157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54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C5B1-7459-8725-7E4B-3E4759E3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5203-65E2-1A04-F6A4-6DE6C2B81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Uno platform - </a:t>
            </a:r>
            <a:r>
              <a:rPr lang="en-US" dirty="0">
                <a:hlinkClick r:id="rId3"/>
              </a:rPr>
              <a:t>https://platform.uno/</a:t>
            </a:r>
            <a:endParaRPr lang="en-US" dirty="0"/>
          </a:p>
          <a:p>
            <a:r>
              <a:rPr lang="en-US" dirty="0"/>
              <a:t>Avalonia UI - </a:t>
            </a:r>
            <a:r>
              <a:rPr lang="en-US" dirty="0">
                <a:hlinkClick r:id="rId4"/>
              </a:rPr>
              <a:t>https://avaloniaui.net/</a:t>
            </a:r>
            <a:r>
              <a:rPr lang="en-US" dirty="0"/>
              <a:t> </a:t>
            </a:r>
          </a:p>
          <a:p>
            <a:r>
              <a:rPr lang="en-US" dirty="0"/>
              <a:t>Flutter - </a:t>
            </a:r>
            <a:r>
              <a:rPr lang="en-US" dirty="0">
                <a:hlinkClick r:id="rId5"/>
              </a:rPr>
              <a:t>https://flutter.dev/</a:t>
            </a:r>
            <a:r>
              <a:rPr lang="en-US" dirty="0"/>
              <a:t>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FA1A786-797E-6F36-20A9-3828000F5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7591" y="4533630"/>
            <a:ext cx="2779807" cy="8128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ACA06DE-A7E2-5BC7-FBC0-B8735734B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67891" y="5520107"/>
            <a:ext cx="984673" cy="98467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3CBF438-8B48-8874-36D0-9A0031DA41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18437" y="5701004"/>
            <a:ext cx="2218703" cy="63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FFCBF2-A1CC-EDAD-1C11-2A5DBF11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A0019C-FB08-7108-6830-F95AB4005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14" y="1968172"/>
            <a:ext cx="4524703" cy="45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89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8B98135-E26A-2516-980E-D81A2E362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 in .NET 6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207671-8965-38BF-CEBB-1CD8FA501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Protobuf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performance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Download speed improvements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HTTP/3 support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Client-side load balancing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Distributes load optimally across available servers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 need for proxy server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Transient fault handling with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retries in clients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5D8F74-AED1-5AE0-2ED0-EF4EE64FA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00" y="3562733"/>
            <a:ext cx="3295267" cy="32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2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B04A-E11F-3BC7-7A0F-3EBAFCF7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C259A-A140-1C11-CA0C-7169DCA68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transcoding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gRPC</a:t>
            </a:r>
            <a:r>
              <a:rPr lang="en-US" dirty="0"/>
              <a:t> services like RESTful HTTP APIs</a:t>
            </a:r>
          </a:p>
          <a:p>
            <a:pPr lvl="1"/>
            <a:r>
              <a:rPr lang="en-US" sz="2000" dirty="0" err="1">
                <a:solidFill>
                  <a:schemeClr val="bg1">
                    <a:lumMod val="65000"/>
                  </a:schemeClr>
                </a:solidFill>
              </a:rPr>
              <a:t>OpenAPI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support [Experimental]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C8327-20D3-69AE-D254-DB3065061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00" y="3562733"/>
            <a:ext cx="3295267" cy="32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02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9CBAD-DC49-B464-86F8-48605AAC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CoreWCF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7A815-C52F-7322-110A-5051E98CF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938"/>
            <a:ext cx="10515600" cy="5034455"/>
          </a:xfrm>
        </p:spPr>
        <p:txBody>
          <a:bodyPr>
            <a:normAutofit fontScale="62500" lnSpcReduction="20000"/>
          </a:bodyPr>
          <a:lstStyle/>
          <a:p>
            <a:r>
              <a:rPr lang="en-US" sz="4000" dirty="0"/>
              <a:t>1.0 released in April 2022.</a:t>
            </a:r>
          </a:p>
          <a:p>
            <a:r>
              <a:rPr lang="en-US" sz="4000" dirty="0"/>
              <a:t>Community project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Features are a subset of functionality from WCF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NetTCP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transports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BasicHttpBinding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NetHttpBinding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NetTcpBinding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WebHttpBinding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WSHttpBinding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(some WS-* features are not supported)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Transport security, Username, Certificate and Windows auth, WS Federation...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WSDL generation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Partial configuration support including service and endpoints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Extensibility 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IServiceBehavior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IEndpointBehavior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Not implemented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Transports other than HTTP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NetTCP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Message security beyond Transport and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Transport with Message Credentials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Distributed transactions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Message Queueing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Project templates added in 1.1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C942F-12B6-D245-1436-FD281FC79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214" y="4583692"/>
            <a:ext cx="5111248" cy="227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75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A357-EE81-8867-8DC1-C676293A5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and metrics in .NET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199F-8C52-0FB9-FBC0-A4CFE3429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500" dirty="0" err="1"/>
              <a:t>OpenTelemetry</a:t>
            </a:r>
            <a:r>
              <a:rPr lang="en-US" sz="3500" dirty="0"/>
              <a:t> 1.</a:t>
            </a:r>
            <a:r>
              <a:rPr lang="en-US" dirty="0"/>
              <a:t>x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Observability - distributed tracing, metrics...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 bridge between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System.Diagnostics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the greater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OpenTelemetry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ecosystem, OTLP protocol,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OpenTelemetry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Collector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Exporters to Jaeger,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Zipkin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OTLP</a:t>
            </a:r>
          </a:p>
          <a:p>
            <a:r>
              <a:rPr lang="en-US" sz="3500" dirty="0"/>
              <a:t>dotnet monitor tool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Collects and dumps process diagnostic information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Either from desktop or Kubernetes cluster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be used as a sidecar container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Exposes HTTP API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IHttpActivityFeature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 ASP.NET Core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FB7E09-8B91-D823-B049-241792AEA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363" y="4183117"/>
            <a:ext cx="4655636" cy="243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68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EFFF-8267-1927-8F61-23FEC7D62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and metrics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7B457-BB83-DF94-2CC6-88778DE4D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Added metrics for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Microsoft.Extensions.Caching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MemoryCacheStatistics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– cache hit/miss/estimated size and count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IMemoryCache.GetCurrentStatistics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1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F8EAA2-2F38-7353-DACB-DC57DA4D9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4323884"/>
            <a:ext cx="6265985" cy="2264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F68260-5AB9-29B3-001F-165E8AE81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YARP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9FB96-ED65-BC27-038C-4420AC133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5935"/>
            <a:ext cx="10515600" cy="4762500"/>
          </a:xfrm>
        </p:spPr>
        <p:txBody>
          <a:bodyPr>
            <a:normAutofit fontScale="55000" lnSpcReduction="20000"/>
          </a:bodyPr>
          <a:lstStyle/>
          <a:p>
            <a:r>
              <a:rPr lang="en-US" sz="4400" dirty="0"/>
              <a:t>YARP = Yet another reverse proxy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Configuration via static config files, or programmatic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Front multiple sites and route based on SNI/Host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Routing based on request URL and header values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Health checks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Session affinity – same destination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Load balancing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Authentication and authorization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Proxying URLs and header transformation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gRPC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web sockets support, including streaming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Metrics and logging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Cloud-scale performance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Easily extensible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Open-source</a:t>
            </a:r>
          </a:p>
        </p:txBody>
      </p:sp>
    </p:spTree>
    <p:extLst>
      <p:ext uri="{BB962C8B-B14F-4D97-AF65-F5344CB8AC3E}">
        <p14:creationId xmlns:p14="http://schemas.microsoft.com/office/powerpoint/2010/main" val="714541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B726C-498E-5233-9987-2293F4C2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YARP 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6683F-325F-D512-FD4E-5BD42A8F7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May 2022.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Zero byte reads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Performance optimization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Detects if data is waiting on the stream, and only then allocate memory buffer for the reads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Multi-value header matching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HTTP/3 support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Multiple configuration sources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Http.Sys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delegation – if YARP is hosted by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Http.Sys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APIs for Middleware</a:t>
            </a:r>
          </a:p>
        </p:txBody>
      </p:sp>
    </p:spTree>
    <p:extLst>
      <p:ext uri="{BB962C8B-B14F-4D97-AF65-F5344CB8AC3E}">
        <p14:creationId xmlns:p14="http://schemas.microsoft.com/office/powerpoint/2010/main" val="1399681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C3BDA0-3498-F49D-20DD-D2A5387E1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638" y="2642791"/>
            <a:ext cx="6450623" cy="421520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C461FA1-0333-725A-9256-64A65012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ML.NET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F32216-6EE6-921D-9257-0ABB49119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dirty="0"/>
              <a:t>Microsoft.Extensions.ML NuGet package</a:t>
            </a:r>
          </a:p>
          <a:p>
            <a:pPr lvl="1"/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PredictionEnginePool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 – deploying ML models as web services</a:t>
            </a:r>
          </a:p>
          <a:p>
            <a:r>
              <a:rPr lang="en-US" sz="3000" dirty="0"/>
              <a:t>Model Builder </a:t>
            </a:r>
            <a:br>
              <a:rPr lang="en-US" sz="3000" dirty="0"/>
            </a:br>
            <a:r>
              <a:rPr lang="en-US" sz="3000" dirty="0"/>
              <a:t>improvements</a:t>
            </a:r>
          </a:p>
          <a:p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AutoML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performance </a:t>
            </a:r>
            <a:br>
              <a:rPr lang="en-US" sz="2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improvements and new </a:t>
            </a:r>
            <a:br>
              <a:rPr lang="en-US" sz="2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features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Notebook Editor in VS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The Experiment API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Text Classification API </a:t>
            </a:r>
            <a:br>
              <a:rPr lang="en-US" sz="2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using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TorchSharp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2768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04FB-9A27-8446-0E87-ACC5B6D3A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360AC-2F23-F3A8-0F33-8C657A0A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3800" dirty="0"/>
              <a:t>Open Source C# standardization</a:t>
            </a:r>
          </a:p>
          <a:p>
            <a:pPr lvl="1"/>
            <a:r>
              <a:rPr lang="en-US" sz="3400" dirty="0">
                <a:hlinkClick r:id="rId3"/>
              </a:rPr>
              <a:t>https://github.com/dotnet/csharpstandard</a:t>
            </a:r>
            <a:endParaRPr lang="en-US" sz="3400" dirty="0"/>
          </a:p>
          <a:p>
            <a:r>
              <a:rPr lang="en-US" sz="3800" dirty="0"/>
              <a:t>Global usings [Demo]</a:t>
            </a:r>
          </a:p>
          <a:p>
            <a:r>
              <a:rPr lang="en-US" sz="3800" dirty="0"/>
              <a:t>File-scoped namespaces [Demo]</a:t>
            </a:r>
          </a:p>
          <a:p>
            <a:r>
              <a:rPr lang="en-US" sz="3800" dirty="0"/>
              <a:t>Struct improvements [Demo]</a:t>
            </a:r>
          </a:p>
          <a:p>
            <a:pPr lvl="1"/>
            <a:r>
              <a:rPr lang="en-US" sz="3400" dirty="0" err="1"/>
              <a:t>Parameterless</a:t>
            </a:r>
            <a:r>
              <a:rPr lang="en-US" sz="3400" dirty="0"/>
              <a:t> struct constructors</a:t>
            </a:r>
          </a:p>
          <a:p>
            <a:pPr lvl="1"/>
            <a:r>
              <a:rPr lang="en-US" sz="3400" dirty="0"/>
              <a:t>Record structs</a:t>
            </a:r>
          </a:p>
          <a:p>
            <a:pPr lvl="1"/>
            <a:r>
              <a:rPr lang="en-US" sz="3400" dirty="0"/>
              <a:t>with expression for all structs and anonymous types</a:t>
            </a:r>
          </a:p>
          <a:p>
            <a:r>
              <a:rPr lang="en-US" sz="3800" dirty="0"/>
              <a:t>Extended property pattern [Demo]</a:t>
            </a:r>
          </a:p>
          <a:p>
            <a:pPr lvl="1"/>
            <a:r>
              <a:rPr lang="en-US" sz="3400" dirty="0"/>
              <a:t>{ Prop1.Prop2: pattern } instead of { Prop1: { Prop2: pattern } }</a:t>
            </a:r>
          </a:p>
          <a:p>
            <a:r>
              <a:rPr lang="en-US" sz="3800" dirty="0"/>
              <a:t>Static abstracts in interfaces – in preview</a:t>
            </a:r>
          </a:p>
          <a:p>
            <a:pPr lvl="1"/>
            <a:r>
              <a:rPr lang="en-US" sz="3400" dirty="0"/>
              <a:t>In .NET 7, </a:t>
            </a:r>
            <a:r>
              <a:rPr lang="en-US" sz="3400" dirty="0" err="1"/>
              <a:t>IParsable</a:t>
            </a:r>
            <a:r>
              <a:rPr lang="en-US" sz="3400" dirty="0"/>
              <a:t>&lt;T&gt; and </a:t>
            </a:r>
            <a:r>
              <a:rPr lang="en-US" sz="3400" dirty="0" err="1"/>
              <a:t>INumber</a:t>
            </a:r>
            <a:r>
              <a:rPr lang="en-US" sz="3400" dirty="0"/>
              <a:t>&lt;T&gt; are examples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Improvements for lambda expressions and method groups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Inferring types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Attributes on lambdas – used in Minimal APIs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Improved compiled output for string interpolation and constant interpolated strings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71B31-023C-C49B-C81C-E313D80C9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685" y="4083685"/>
            <a:ext cx="2774315" cy="277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81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3126AE-80EE-3C7D-F268-37306E289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3516443"/>
            <a:ext cx="6677608" cy="33415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33188-AE51-BD69-07E4-B168E81D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2C310-27B4-1BEF-4D69-B9AFB07DB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Orleans</a:t>
            </a:r>
          </a:p>
          <a:p>
            <a:pPr lvl="1"/>
            <a:r>
              <a:rPr lang="en-US" dirty="0"/>
              <a:t>Distributed applications framework – distributed .NET</a:t>
            </a:r>
          </a:p>
          <a:p>
            <a:pPr lvl="1"/>
            <a:r>
              <a:rPr lang="en-US" dirty="0"/>
              <a:t>Aligned with .NET 7</a:t>
            </a:r>
          </a:p>
          <a:p>
            <a:pPr lvl="2"/>
            <a:r>
              <a:rPr lang="en-US" dirty="0"/>
              <a:t>Orleans 4.0 =&gt; Orleans 7.0</a:t>
            </a:r>
          </a:p>
          <a:p>
            <a:r>
              <a:rPr lang="en-US" dirty="0" err="1"/>
              <a:t>Dapr</a:t>
            </a:r>
            <a:endParaRPr lang="en-US" dirty="0"/>
          </a:p>
          <a:p>
            <a:pPr lvl="1"/>
            <a:r>
              <a:rPr lang="en-US" dirty="0"/>
              <a:t>Distributed application </a:t>
            </a:r>
            <a:br>
              <a:rPr lang="en-US" dirty="0"/>
            </a:br>
            <a:r>
              <a:rPr lang="en-US" dirty="0"/>
              <a:t>runtime</a:t>
            </a:r>
          </a:p>
        </p:txBody>
      </p:sp>
    </p:spTree>
    <p:extLst>
      <p:ext uri="{BB962C8B-B14F-4D97-AF65-F5344CB8AC3E}">
        <p14:creationId xmlns:p14="http://schemas.microsoft.com/office/powerpoint/2010/main" val="2333073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AE0A-8F02-268D-9878-31A517B26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66A33-19B4-AB88-C648-71C7E00A5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/>
              <a:t>Windows Forms</a:t>
            </a:r>
          </a:p>
          <a:p>
            <a:pPr lvl="1"/>
            <a:r>
              <a:rPr lang="en-US" sz="3200" dirty="0"/>
              <a:t>Out of process designer with </a:t>
            </a:r>
            <a:r>
              <a:rPr lang="en-US" sz="3200" dirty="0" err="1"/>
              <a:t>DesignToolsServer</a:t>
            </a:r>
            <a:endParaRPr lang="en-US" sz="3200" dirty="0"/>
          </a:p>
          <a:p>
            <a:pPr lvl="1"/>
            <a:r>
              <a:rPr lang="en-US" sz="3200" dirty="0"/>
              <a:t>Template updates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Application-wide default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font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More runtime designers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Accessibility improvements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High DPI and scaling fixes</a:t>
            </a:r>
          </a:p>
          <a:p>
            <a:r>
              <a:rPr lang="en-US" sz="3600" dirty="0"/>
              <a:t>WPF</a:t>
            </a:r>
          </a:p>
          <a:p>
            <a:pPr lvl="1"/>
            <a:r>
              <a:rPr lang="en-US" sz="3200" dirty="0"/>
              <a:t>Template updates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62A34-3AE8-BF78-29C5-970D34300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97320"/>
            <a:ext cx="5741572" cy="356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26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9EEB-F2D8-9B0A-7A6B-83F00316F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Community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C0652-26FB-6402-9921-C7D714AD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dirty="0"/>
              <a:t>Helpers and APIs for any UI platform</a:t>
            </a:r>
          </a:p>
          <a:p>
            <a:r>
              <a:rPr lang="en-US" sz="3500" dirty="0"/>
              <a:t>MVVM Toolkit</a:t>
            </a:r>
          </a:p>
          <a:p>
            <a:pPr lvl="1"/>
            <a:r>
              <a:rPr lang="en-US" sz="3000" dirty="0"/>
              <a:t>Inspired by </a:t>
            </a:r>
            <a:r>
              <a:rPr lang="en-US" sz="3000" dirty="0" err="1"/>
              <a:t>MvvmLight</a:t>
            </a:r>
            <a:endParaRPr lang="en-US" sz="3000" dirty="0"/>
          </a:p>
          <a:p>
            <a:pPr lvl="1"/>
            <a:r>
              <a:rPr lang="en-US" sz="3000" dirty="0"/>
              <a:t>Source generators</a:t>
            </a:r>
          </a:p>
          <a:p>
            <a:pPr lvl="2"/>
            <a:r>
              <a:rPr lang="en-US" sz="2600" dirty="0"/>
              <a:t>Commands</a:t>
            </a:r>
          </a:p>
          <a:p>
            <a:pPr lvl="2"/>
            <a:r>
              <a:rPr lang="en-US" sz="2600" dirty="0"/>
              <a:t>Observable properties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Improved messenger APIs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Sample app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Improved diagnostics API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Guard...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5334E5-D570-C236-2008-9D7E78B98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93" y="3290394"/>
            <a:ext cx="6379778" cy="358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430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9525-4CC8-D65D-4218-74682A83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and dogfooding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08E0E-6676-7E26-BD68-9865F54D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 err="1"/>
              <a:t>AppService</a:t>
            </a:r>
            <a:r>
              <a:rPr lang="en-US" sz="3600" dirty="0"/>
              <a:t> is using Kestrel + YARP</a:t>
            </a:r>
          </a:p>
          <a:p>
            <a:r>
              <a:rPr lang="en-US" sz="3600" dirty="0"/>
              <a:t>Azure Functions supports .NET 7</a:t>
            </a:r>
          </a:p>
          <a:p>
            <a:r>
              <a:rPr lang="en-US" sz="3600" dirty="0"/>
              <a:t>Amazon EC2 and AWS Lambda support .NET 7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Azure Active Directory Gateway on .NET 6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Microsoft Graph on .NET 6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Azure Cosmos DB on .NET 6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Exchange Online on .NET 6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Dynamics 365 is using YARP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Microsoft Commerce on .NET 6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Microsoft Teams Infrastructure and Assignments on .NET 6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Bing Ads on .NET 6</a:t>
            </a:r>
          </a:p>
        </p:txBody>
      </p:sp>
    </p:spTree>
    <p:extLst>
      <p:ext uri="{BB962C8B-B14F-4D97-AF65-F5344CB8AC3E}">
        <p14:creationId xmlns:p14="http://schemas.microsoft.com/office/powerpoint/2010/main" val="2786538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CB466-C405-7864-35EB-9E65DD65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714A-B23E-0805-57AB-9BF2F5DE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48747"/>
          </a:xfrm>
        </p:spPr>
        <p:txBody>
          <a:bodyPr>
            <a:normAutofit fontScale="55000" lnSpcReduction="20000"/>
          </a:bodyPr>
          <a:lstStyle/>
          <a:p>
            <a:r>
              <a:rPr lang="en-US" sz="4400" dirty="0"/>
              <a:t>Visual Studio is a 64-bit application, also Arm64</a:t>
            </a:r>
          </a:p>
          <a:p>
            <a:r>
              <a:rPr lang="en-US" sz="4400" dirty="0"/>
              <a:t>Git improvements, line staging, multi-repo support</a:t>
            </a:r>
          </a:p>
          <a:p>
            <a:r>
              <a:rPr lang="en-US" sz="4400" dirty="0"/>
              <a:t>Hot Reload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New project properties designer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Find in files is a lot faster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Theming support and VS Code themes, improved icons and UI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Dev Tunnels for web applications [preview]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Connected Services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Generate HTTP API or gRPC clients – using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proto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Uses dotnet-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openapi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tool (underlined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NSwag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code generator)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F# tools updates – mixing C# and F# projects, quick fixes and refactoring, performance...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C# tools updates –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IntelliCode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quick fixes and refactoring, new Razor editor...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Extension for ASP.NET to ASP.NET Core migration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VisualStudio.Extensibility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B3753E4-AAE8-6A09-B055-81F442CA9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4754" y="2509837"/>
            <a:ext cx="18383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86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A83D-373D-8A28-E469-4AB875B9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F2B4A-2A25-4CE8-AED6-671C877A6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>
                <a:hlinkClick r:id="rId3"/>
              </a:rPr>
              <a:t>https://vscode.dev/</a:t>
            </a:r>
            <a:endParaRPr lang="en-US" sz="3600" dirty="0"/>
          </a:p>
          <a:p>
            <a:r>
              <a:rPr lang="en-US" sz="3600" dirty="0"/>
              <a:t>Visual Studio Code Server</a:t>
            </a:r>
          </a:p>
          <a:p>
            <a:r>
              <a:rPr lang="en-US" sz="3600" dirty="0"/>
              <a:t>.NET Interactive - .NET Notebooks</a:t>
            </a:r>
          </a:p>
          <a:p>
            <a:pPr lvl="1"/>
            <a:r>
              <a:rPr lang="en-US" sz="3200" dirty="0"/>
              <a:t>C#, F#, PowerShell, JavaScript, HTML, T-SQL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Workspace Trust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Tye extension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Tye Explorer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Scaffolding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Debugging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47FC8-94FD-A401-C95E-E3D6916F9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737" y="2659117"/>
            <a:ext cx="1883979" cy="188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367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481F-ADFB-B8BB-DE0C-F26E0C0D0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JetBrains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0F9BB-8DD5-E201-3FDC-A9F033178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ReSharper</a:t>
            </a:r>
          </a:p>
          <a:p>
            <a:r>
              <a:rPr lang="en-US" dirty="0"/>
              <a:t>Rider</a:t>
            </a:r>
          </a:p>
          <a:p>
            <a:r>
              <a:rPr lang="en-US"/>
              <a:t>Fleet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507B5-A8B8-F576-E9FF-2F095DFB0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37" y="4023301"/>
            <a:ext cx="5399427" cy="2834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1AD2E-67EF-0154-9874-4D6B40B43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883" y="1196579"/>
            <a:ext cx="5401381" cy="2826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4473D4-3323-CCD9-083B-AADD28936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816" y="3316257"/>
            <a:ext cx="628700" cy="628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5F9CA2-E16C-A3E4-49B9-A4C2D72ED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974" y="3322172"/>
            <a:ext cx="628700" cy="6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40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1C8A94-EF86-9603-7084-EB2AAF83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979" y="5165477"/>
            <a:ext cx="4085762" cy="1375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D9E499-6788-C9F0-BE50-6DBDC9374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B016B-936B-4E41-32BA-8D4111D08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Dev Box – workstations in the cloud</a:t>
            </a:r>
          </a:p>
          <a:p>
            <a:r>
              <a:rPr lang="en-US" dirty="0"/>
              <a:t>GitHub </a:t>
            </a:r>
            <a:r>
              <a:rPr lang="en-US" dirty="0" err="1"/>
              <a:t>Codespaces</a:t>
            </a:r>
            <a:r>
              <a:rPr lang="en-US" dirty="0"/>
              <a:t> – dedicated dev environment</a:t>
            </a:r>
          </a:p>
          <a:p>
            <a:r>
              <a:rPr lang="en-US" dirty="0"/>
              <a:t>GitHub Copilot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F7DD81-5512-194A-861D-DB45ACF4A0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07" y="3909556"/>
            <a:ext cx="4958746" cy="2948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91F4AA-0E5B-6956-3394-B0D654C59E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7" y="5165477"/>
            <a:ext cx="1417123" cy="142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33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6B400-2AA6-4A4A-D057-0D39C6D2E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up...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7388E-EA21-E6B0-00CB-33E520C4D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785" y="2711669"/>
            <a:ext cx="3697671" cy="369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30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F1F8-10AB-1CF7-3BB7-56F4DD1E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.NET version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2A986-4AE4-3283-E75D-8D3B4265F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41914" cy="4351338"/>
          </a:xfrm>
        </p:spPr>
        <p:txBody>
          <a:bodyPr/>
          <a:lstStyle/>
          <a:p>
            <a:r>
              <a:rPr lang="en-US" sz="2400" dirty="0"/>
              <a:t>.NET Framework 4.x</a:t>
            </a:r>
          </a:p>
          <a:p>
            <a:pPr lvl="1"/>
            <a:r>
              <a:rPr lang="en-US" sz="2000" dirty="0"/>
              <a:t>No!</a:t>
            </a:r>
          </a:p>
          <a:p>
            <a:pPr lvl="1"/>
            <a:r>
              <a:rPr lang="en-US" sz="2000" dirty="0"/>
              <a:t>Migrate</a:t>
            </a:r>
          </a:p>
          <a:p>
            <a:pPr lvl="1"/>
            <a:r>
              <a:rPr lang="en-US" sz="2000" dirty="0"/>
              <a:t>Reconsider architecture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E21CF8E-597C-DCA9-FA96-62AD18C2BDD5}"/>
              </a:ext>
            </a:extLst>
          </p:cNvPr>
          <p:cNvSpPr txBox="1">
            <a:spLocks/>
          </p:cNvSpPr>
          <p:nvPr/>
        </p:nvSpPr>
        <p:spPr>
          <a:xfrm>
            <a:off x="4425043" y="1822450"/>
            <a:ext cx="33419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.NET LTS</a:t>
            </a:r>
          </a:p>
          <a:p>
            <a:pPr lvl="1"/>
            <a:r>
              <a:rPr lang="en-US" sz="2000" dirty="0"/>
              <a:t>.NET 6, .NET 8...</a:t>
            </a:r>
          </a:p>
          <a:p>
            <a:pPr lvl="1"/>
            <a:r>
              <a:rPr lang="en-US" sz="2000" dirty="0"/>
              <a:t>For published projects that are in maintenance mode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7C7E8F-01BE-64D5-8F35-D40FD7754390}"/>
              </a:ext>
            </a:extLst>
          </p:cNvPr>
          <p:cNvSpPr txBox="1">
            <a:spLocks/>
          </p:cNvSpPr>
          <p:nvPr/>
        </p:nvSpPr>
        <p:spPr>
          <a:xfrm>
            <a:off x="8011886" y="1825625"/>
            <a:ext cx="33419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0C54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.NET Current</a:t>
            </a:r>
          </a:p>
          <a:p>
            <a:pPr lvl="1"/>
            <a:r>
              <a:rPr lang="en-US" sz="2000" dirty="0"/>
              <a:t>.NET 7, .NET 9...</a:t>
            </a:r>
          </a:p>
          <a:p>
            <a:pPr lvl="1"/>
            <a:r>
              <a:rPr lang="en-US" sz="2000" dirty="0"/>
              <a:t>For projects in active development</a:t>
            </a:r>
          </a:p>
        </p:txBody>
      </p:sp>
    </p:spTree>
    <p:extLst>
      <p:ext uri="{BB962C8B-B14F-4D97-AF65-F5344CB8AC3E}">
        <p14:creationId xmlns:p14="http://schemas.microsoft.com/office/powerpoint/2010/main" val="3835749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A8752-B12B-90E2-A319-2D39BE4EE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6BA94-BC72-3FE4-B174-9ED3FCFB8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5100" dirty="0"/>
              <a:t>Raw string literals [Demo]</a:t>
            </a:r>
          </a:p>
          <a:p>
            <a:pPr lvl="1"/>
            <a:r>
              <a:rPr lang="en-US" sz="3800" dirty="0"/>
              <a:t>No character escaping</a:t>
            </a:r>
          </a:p>
          <a:p>
            <a:pPr lvl="1"/>
            <a:r>
              <a:rPr lang="en-US" sz="3800" dirty="0"/>
              <a:t>At least three double quotes “””...”””</a:t>
            </a:r>
          </a:p>
          <a:p>
            <a:pPr lvl="1"/>
            <a:r>
              <a:rPr lang="en-US" sz="3800" dirty="0"/>
              <a:t>Can be interpolated by using $ prefixes</a:t>
            </a:r>
          </a:p>
          <a:p>
            <a:pPr lvl="2"/>
            <a:r>
              <a:rPr lang="en-US" sz="3400" dirty="0"/>
              <a:t>$, $$, $$$</a:t>
            </a:r>
          </a:p>
          <a:p>
            <a:pPr lvl="2"/>
            <a:r>
              <a:rPr lang="en-US" sz="3400" dirty="0"/>
              <a:t>number of $s defines the number of curly braces in content</a:t>
            </a:r>
          </a:p>
          <a:p>
            <a:r>
              <a:rPr lang="en-US" sz="5100" dirty="0"/>
              <a:t>New lines inside the “holes” of interpolated strings [Demo]</a:t>
            </a:r>
          </a:p>
          <a:p>
            <a:r>
              <a:rPr lang="en-US" sz="5100" dirty="0"/>
              <a:t>List patterns to match against lists and arrays [Demo]</a:t>
            </a:r>
          </a:p>
          <a:p>
            <a:r>
              <a:rPr lang="en-US" sz="5100" dirty="0"/>
              <a:t>Auto-default structs [Demo]</a:t>
            </a:r>
          </a:p>
          <a:p>
            <a:r>
              <a:rPr lang="en-US" sz="5100" dirty="0"/>
              <a:t>Required members (public require string Name { get; </a:t>
            </a:r>
            <a:r>
              <a:rPr lang="en-US" sz="5100" dirty="0" err="1"/>
              <a:t>init</a:t>
            </a:r>
            <a:r>
              <a:rPr lang="en-US" sz="5100" dirty="0"/>
              <a:t>; }) [Demo]</a:t>
            </a:r>
          </a:p>
          <a:p>
            <a:r>
              <a:rPr lang="en-US" sz="5100" dirty="0"/>
              <a:t>Generic attributes [Demo]</a:t>
            </a:r>
          </a:p>
          <a:p>
            <a:r>
              <a:rPr lang="en-US" sz="5100" dirty="0"/>
              <a:t>File-scoped types [Demo]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Pattern matching strings with spans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UTF-8 string literals – “CSharp”u8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7769C-F27D-BBE7-FAE9-00F337CCE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685" y="4083685"/>
            <a:ext cx="2774315" cy="277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53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30816-9892-2FDD-047C-3F44F7D84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F0202-CE1C-1907-A775-8A4135D56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https://www.dotnetconf.net/</a:t>
            </a:r>
            <a:endParaRPr lang="en-US" dirty="0"/>
          </a:p>
          <a:p>
            <a:r>
              <a:rPr lang="en-US" dirty="0">
                <a:hlinkClick r:id="rId3"/>
              </a:rPr>
              <a:t>https://themesof.net/</a:t>
            </a:r>
            <a:r>
              <a:rPr lang="en-US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A0EE60-9FAC-6411-D10D-1EA7D657B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9834"/>
            <a:ext cx="11943829" cy="397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8956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5EA7-121C-803E-3803-AE919FD2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67E1B-1C0D-9402-829F-73C7113DA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.NET Blog</a:t>
            </a:r>
          </a:p>
          <a:p>
            <a:pPr lvl="1"/>
            <a:r>
              <a:rPr lang="en-US" dirty="0">
                <a:hlinkClick r:id="rId2"/>
              </a:rPr>
              <a:t>https://devblogs.microsoft.com/dotnet/</a:t>
            </a:r>
            <a:endParaRPr lang="en-US" dirty="0"/>
          </a:p>
          <a:p>
            <a:r>
              <a:rPr lang="en-US" dirty="0"/>
              <a:t>.NET on YouTube – community standups, etc.</a:t>
            </a:r>
          </a:p>
          <a:p>
            <a:pPr lvl="1"/>
            <a:r>
              <a:rPr lang="en-US" dirty="0">
                <a:hlinkClick r:id="rId3"/>
              </a:rPr>
              <a:t>https://www.youtube.com/dotnet</a:t>
            </a:r>
            <a:r>
              <a:rPr lang="en-US" dirty="0"/>
              <a:t> </a:t>
            </a:r>
          </a:p>
          <a:p>
            <a:r>
              <a:rPr lang="en-US" dirty="0"/>
              <a:t>Themes of .NET</a:t>
            </a:r>
          </a:p>
          <a:p>
            <a:pPr lvl="1"/>
            <a:r>
              <a:rPr lang="en-US" dirty="0">
                <a:hlinkClick r:id="rId4"/>
              </a:rPr>
              <a:t>https://themesof.net/</a:t>
            </a:r>
            <a:r>
              <a:rPr lang="en-US" dirty="0"/>
              <a:t> </a:t>
            </a:r>
          </a:p>
          <a:p>
            <a:r>
              <a:rPr lang="en-US" dirty="0"/>
              <a:t>C# proposals</a:t>
            </a:r>
          </a:p>
          <a:p>
            <a:pPr lvl="1"/>
            <a:r>
              <a:rPr lang="en-US" dirty="0">
                <a:hlinkClick r:id="rId5"/>
              </a:rPr>
              <a:t>https://github.com/dotnet/csharplang/tree/main/proposals</a:t>
            </a:r>
            <a:endParaRPr lang="en-US" dirty="0"/>
          </a:p>
          <a:p>
            <a:r>
              <a:rPr lang="en-US" dirty="0"/>
              <a:t>Andrew Lock – exploring .NET 6</a:t>
            </a:r>
          </a:p>
          <a:p>
            <a:pPr lvl="1"/>
            <a:r>
              <a:rPr lang="en-US" dirty="0">
                <a:hlinkClick r:id="rId6"/>
              </a:rPr>
              <a:t>https://andrewlock.net/series/exploring-dotnet-6/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032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0822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E9DCA-80FC-41F5-853D-CBF04193FC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bs-Latn-B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5B6C32-AD7A-4B52-80F8-2E432B4B7A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bs-Latn-BA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DB49DC3-CDC3-0DED-2A63-B80ADAEB7DE8}"/>
              </a:ext>
            </a:extLst>
          </p:cNvPr>
          <p:cNvSpPr txBox="1">
            <a:spLocks/>
          </p:cNvSpPr>
          <p:nvPr/>
        </p:nvSpPr>
        <p:spPr>
          <a:xfrm>
            <a:off x="1524000" y="4921405"/>
            <a:ext cx="5267788" cy="11987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Miroslav </a:t>
            </a:r>
            <a:r>
              <a:rPr lang="en-US" dirty="0" err="1"/>
              <a:t>Popović</a:t>
            </a:r>
            <a:br>
              <a:rPr lang="en-US" dirty="0"/>
            </a:br>
            <a:r>
              <a:rPr lang="en-US" sz="1600" dirty="0"/>
              <a:t>Technical Lead @Seavus</a:t>
            </a:r>
            <a:br>
              <a:rPr lang="en-US" sz="1600" dirty="0"/>
            </a:br>
            <a:r>
              <a:rPr lang="en-US" sz="1600" dirty="0"/>
              <a:t>@miroslavpopovic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EC6F07-C530-6CED-686D-2BDB64749317}"/>
              </a:ext>
            </a:extLst>
          </p:cNvPr>
          <p:cNvSpPr txBox="1"/>
          <p:nvPr/>
        </p:nvSpPr>
        <p:spPr>
          <a:xfrm>
            <a:off x="1018903" y="736266"/>
            <a:ext cx="7593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https://github.com/miroslavpopovic/dotnet-6-and-7</a:t>
            </a:r>
            <a:endParaRPr lang="en-US" sz="1800" dirty="0">
              <a:solidFill>
                <a:schemeClr val="bg1"/>
              </a:solidFill>
            </a:endParaRPr>
          </a:p>
          <a:p>
            <a:pPr lvl="1"/>
            <a:r>
              <a:rPr lang="en-US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https://github.com/miroslavpopovic/minimal-apis-sample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2601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7D1B-C957-ECAB-01FF-3B60F611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F#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5638F-584A-75BE-87CA-58FE098C2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Task based async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task {...} in addition to async {...}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Faster and more interoperable with .NET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expr[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idx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] instead of expr.[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idx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]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Indentation syntax is more uniform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Improved performance and debugging for list and array expressions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Implicit conversions between some types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Pipeline debugging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Improvements to compiler/IDE-tooling both in terms of performance and scalability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37B212-DF8A-46E6-4E35-A239F9B5F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784" y="4538941"/>
            <a:ext cx="2049184" cy="20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09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FD294-7437-B257-59C3-36C5FB96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E536D-5453-34F7-A777-63AF87612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new features, other than shared .NET ones</a:t>
            </a:r>
          </a:p>
          <a:p>
            <a:r>
              <a:rPr lang="en-US" dirty="0"/>
              <a:t>Some improvements in Visual Studio 2022, like </a:t>
            </a:r>
            <a:r>
              <a:rPr lang="en-US" dirty="0" err="1"/>
              <a:t>refactorings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E56058-3C39-328B-E793-4EF7C5C0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024" y="4743468"/>
            <a:ext cx="1574075" cy="157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25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0D32E-8D02-606A-6733-401D9EC9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BCL and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A73C8F-B838-05F0-1A42-1F01385C3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229413"/>
            <a:ext cx="5801710" cy="326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7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5464</Words>
  <Application>Microsoft Office PowerPoint</Application>
  <PresentationFormat>Widescreen</PresentationFormat>
  <Paragraphs>754</Paragraphs>
  <Slides>63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Segoe UI</vt:lpstr>
      <vt:lpstr>Office Theme</vt:lpstr>
      <vt:lpstr>What’s new in .NET world?</vt:lpstr>
      <vt:lpstr>PowerPoint Presentation</vt:lpstr>
      <vt:lpstr>PowerPoint Presentation</vt:lpstr>
      <vt:lpstr>Languages</vt:lpstr>
      <vt:lpstr>C# 10</vt:lpstr>
      <vt:lpstr>C# 11</vt:lpstr>
      <vt:lpstr>F# 6</vt:lpstr>
      <vt:lpstr>Visual Basic</vt:lpstr>
      <vt:lpstr>BCL and tools</vt:lpstr>
      <vt:lpstr>New library APIs in .NET 6</vt:lpstr>
      <vt:lpstr>System.Text.Json in .NET 6</vt:lpstr>
      <vt:lpstr>New library APIs in .NET 7</vt:lpstr>
      <vt:lpstr>System.Text.Json in .NET 7</vt:lpstr>
      <vt:lpstr>Targeting</vt:lpstr>
      <vt:lpstr>.NET 6 SDK</vt:lpstr>
      <vt:lpstr>.NET 7 SDK</vt:lpstr>
      <vt:lpstr>Tools .NET 6</vt:lpstr>
      <vt:lpstr>Tools .NET 7</vt:lpstr>
      <vt:lpstr>Performance improvements</vt:lpstr>
      <vt:lpstr>Performance improvements in .NET 6</vt:lpstr>
      <vt:lpstr>Performance improvements in .NET 7</vt:lpstr>
      <vt:lpstr>Entity Framework Core</vt:lpstr>
      <vt:lpstr>New in EF Core 6</vt:lpstr>
      <vt:lpstr>New in EF Core 7</vt:lpstr>
      <vt:lpstr>ASP.NET Core</vt:lpstr>
      <vt:lpstr>ASP.NET Core 6 features</vt:lpstr>
      <vt:lpstr>Minimal APIs in ASP.NET Core 6</vt:lpstr>
      <vt:lpstr>ASP.NET Core 7 features</vt:lpstr>
      <vt:lpstr>Minimal APIs in ASP.NET Core 7</vt:lpstr>
      <vt:lpstr>SignalR in .NET 6</vt:lpstr>
      <vt:lpstr>SignalR in .NET 7</vt:lpstr>
      <vt:lpstr>Blazor</vt:lpstr>
      <vt:lpstr>New features in .NET 6</vt:lpstr>
      <vt:lpstr>New features in .NET 7</vt:lpstr>
      <vt:lpstr>Blazor desktop</vt:lpstr>
      <vt:lpstr>MAUI</vt:lpstr>
      <vt:lpstr>Xamarin.Forms =&gt; MAUI</vt:lpstr>
      <vt:lpstr>Is it ready?</vt:lpstr>
      <vt:lpstr>.NET MAUI Blazor / Blazor Hybrid</vt:lpstr>
      <vt:lpstr>Alternatives</vt:lpstr>
      <vt:lpstr>Other</vt:lpstr>
      <vt:lpstr>gRPC in .NET 6</vt:lpstr>
      <vt:lpstr>gRPC in .NET 7</vt:lpstr>
      <vt:lpstr>CoreWCF</vt:lpstr>
      <vt:lpstr>Monitoring and metrics in .NET 6</vt:lpstr>
      <vt:lpstr>Monitoring and metrics in .NET 7</vt:lpstr>
      <vt:lpstr>YARP 1.0</vt:lpstr>
      <vt:lpstr>YARP 1.1</vt:lpstr>
      <vt:lpstr>ML.NET</vt:lpstr>
      <vt:lpstr>Distributed applications</vt:lpstr>
      <vt:lpstr>Desktop</vt:lpstr>
      <vt:lpstr>.NET Community Toolkit</vt:lpstr>
      <vt:lpstr>Cloud and dogfooding</vt:lpstr>
      <vt:lpstr>Visual Studio</vt:lpstr>
      <vt:lpstr>Visual Studio Code</vt:lpstr>
      <vt:lpstr>JetBrains</vt:lpstr>
      <vt:lpstr>Dev tools</vt:lpstr>
      <vt:lpstr>Closing up...</vt:lpstr>
      <vt:lpstr>Which .NET version to use?</vt:lpstr>
      <vt:lpstr>The future</vt:lpstr>
      <vt:lpstr>References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Rino Babić</dc:creator>
  <cp:lastModifiedBy>Miroslav Popovic</cp:lastModifiedBy>
  <cp:revision>167</cp:revision>
  <dcterms:created xsi:type="dcterms:W3CDTF">2022-10-12T10:22:57Z</dcterms:created>
  <dcterms:modified xsi:type="dcterms:W3CDTF">2022-10-26T06:58:08Z</dcterms:modified>
</cp:coreProperties>
</file>